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7" r:id="rId2"/>
    <p:sldId id="286" r:id="rId3"/>
    <p:sldId id="256" r:id="rId4"/>
    <p:sldId id="257" r:id="rId5"/>
    <p:sldId id="258" r:id="rId6"/>
    <p:sldId id="259" r:id="rId7"/>
    <p:sldId id="260" r:id="rId8"/>
    <p:sldId id="261" r:id="rId9"/>
    <p:sldId id="265" r:id="rId10"/>
    <p:sldId id="262" r:id="rId11"/>
    <p:sldId id="263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4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4BC2953-8E64-4FD0-A789-D05D15200496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6640" cy="82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6640" cy="368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200" cy="82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200" cy="368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7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3" name="PlaceHolder 8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61D8FD7-A378-40BA-8031-BFECA583F080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45D80F7-1D17-46E5-863E-435F69591077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1CAD43F-25CB-4F2B-B94A-4C24549CA270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8" name="PlaceHolder 6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BF317CB-5542-4CC2-869C-286CD153D39B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5FCDDD9-F123-4981-B3C3-B4683A5CE05C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8" name="PlaceHolder 4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ED43605-5B76-43B8-9D0B-72183D8BF946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ABE6713-C394-4FB7-A31D-1C0E64436608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000" cy="58107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160" cy="58107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8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D94291B-5CB1-4D9B-AB5A-6AB5BC3F8E9C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3" name="PlaceHolder 5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F5D8BC0-8759-4CC4-8AFF-7BFCF5B5FFE4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520" cy="2851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520" cy="149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Click to edit Master text styles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8" name="PlaceHolder 5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E2E61C5-72CC-4068-8CF4-059A6E592383}" type="slidenum">
              <a:rPr lang="en-US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96554B8-64EF-2C23-191B-2388FB488663}"/>
              </a:ext>
            </a:extLst>
          </p:cNvPr>
          <p:cNvSpPr txBox="1"/>
          <p:nvPr/>
        </p:nvSpPr>
        <p:spPr>
          <a:xfrm>
            <a:off x="2849983" y="2659559"/>
            <a:ext cx="64920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Joshua Wu, Summer 2025</a:t>
            </a:r>
          </a:p>
        </p:txBody>
      </p:sp>
    </p:spTree>
    <p:extLst>
      <p:ext uri="{BB962C8B-B14F-4D97-AF65-F5344CB8AC3E}">
        <p14:creationId xmlns:p14="http://schemas.microsoft.com/office/powerpoint/2010/main" val="3191620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EDCC268-213B-98F1-CCB9-BB5015C26811}"/>
              </a:ext>
            </a:extLst>
          </p:cNvPr>
          <p:cNvSpPr txBox="1"/>
          <p:nvPr/>
        </p:nvSpPr>
        <p:spPr>
          <a:xfrm>
            <a:off x="647700" y="474345"/>
            <a:ext cx="110871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/>
              <a:t>Initial directive (5/9/2025)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Get to know the public alphafold3 server by trying co-folding this protein:</a:t>
            </a:r>
          </a:p>
          <a:p>
            <a:endParaRPr lang="en-US" dirty="0"/>
          </a:p>
          <a:p>
            <a:r>
              <a:rPr lang="en-US" dirty="0"/>
              <a:t>https://www.uniprot.org/uniprotkb/P07242/entry#sequences</a:t>
            </a:r>
          </a:p>
          <a:p>
            <a:endParaRPr lang="en-US" dirty="0"/>
          </a:p>
          <a:p>
            <a:r>
              <a:rPr lang="en-US" dirty="0"/>
              <a:t>with a few other Vaccinia proteins.</a:t>
            </a:r>
          </a:p>
          <a:p>
            <a:endParaRPr lang="en-US" dirty="0"/>
          </a:p>
          <a:p>
            <a:r>
              <a:rPr lang="en-US" dirty="0"/>
              <a:t>Try 1 copy vs. 1 copy, then 2 copies vs 2 copies,</a:t>
            </a:r>
          </a:p>
          <a:p>
            <a:endParaRPr lang="en-US" dirty="0"/>
          </a:p>
          <a:p>
            <a:r>
              <a:rPr lang="en-US" dirty="0"/>
              <a:t>Here is a full list of Vaccinia proteins:</a:t>
            </a:r>
          </a:p>
          <a:p>
            <a:endParaRPr lang="en-US" dirty="0"/>
          </a:p>
          <a:p>
            <a:r>
              <a:rPr lang="en-US" dirty="0"/>
              <a:t>https://www.uniprot.org/uniprotkb?query=vaccw</a:t>
            </a:r>
          </a:p>
          <a:p>
            <a:endParaRPr lang="en-US" dirty="0"/>
          </a:p>
          <a:p>
            <a:r>
              <a:rPr lang="en-US" dirty="0"/>
              <a:t>Try the above exercise with anything in the above list with "protein name" including "transcription" or "telomere".</a:t>
            </a:r>
          </a:p>
          <a:p>
            <a:endParaRPr lang="en-US" dirty="0"/>
          </a:p>
          <a:p>
            <a:r>
              <a:rPr lang="en-US" dirty="0"/>
              <a:t>Try some of the "Late transcription" or "intermediate transcription" proteins with each other in a similar exercise, and anything that says "telomere" with each other as a similar exercise. </a:t>
            </a:r>
          </a:p>
        </p:txBody>
      </p:sp>
    </p:spTree>
    <p:extLst>
      <p:ext uri="{BB962C8B-B14F-4D97-AF65-F5344CB8AC3E}">
        <p14:creationId xmlns:p14="http://schemas.microsoft.com/office/powerpoint/2010/main" val="4093398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13"/>
          <p:cNvSpPr/>
          <p:nvPr/>
        </p:nvSpPr>
        <p:spPr>
          <a:xfrm>
            <a:off x="80820" y="118080"/>
            <a:ext cx="120346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AF3 Model/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Aptos"/>
              </a:rPr>
              <a:t>1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Copy PG110_VACCW </a:t>
            </a:r>
            <a:r>
              <a:rPr lang="en-US" dirty="0">
                <a:solidFill>
                  <a:schemeClr val="dk1"/>
                </a:solidFill>
              </a:rPr>
              <a:t>(</a:t>
            </a:r>
            <a:r>
              <a:rPr lang="en-US" dirty="0">
                <a:solidFill>
                  <a:srgbClr val="C9211E"/>
                </a:solidFill>
              </a:rPr>
              <a:t>Viral late gene transcription factor 4 (VLTF-4)/H5R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vs 1 Copy PG077_VAC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CW(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Telomere-binding protein I1/I1L)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Box 14"/>
          <p:cNvSpPr/>
          <p:nvPr/>
        </p:nvSpPr>
        <p:spPr>
          <a:xfrm>
            <a:off x="58905" y="841360"/>
            <a:ext cx="8124465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0" u="sng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Rationale</a:t>
            </a:r>
            <a:r>
              <a:rPr lang="en-US" sz="1600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: H5 and I1 seem to be the two most abundant proteins in the virus factory</a:t>
            </a:r>
            <a:r>
              <a:rPr lang="en-US" sz="1400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Box 15"/>
          <p:cNvSpPr/>
          <p:nvPr/>
        </p:nvSpPr>
        <p:spPr>
          <a:xfrm>
            <a:off x="195120" y="1236995"/>
            <a:ext cx="157653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0.18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0.47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Picture 7"/>
          <p:cNvPicPr/>
          <p:nvPr/>
        </p:nvPicPr>
        <p:blipFill>
          <a:blip r:embed="rId2"/>
          <a:srcRect t="22535" b="15774"/>
          <a:stretch/>
        </p:blipFill>
        <p:spPr>
          <a:xfrm>
            <a:off x="4400550" y="4609952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Picture 9"/>
          <p:cNvPicPr/>
          <p:nvPr/>
        </p:nvPicPr>
        <p:blipFill>
          <a:blip r:embed="rId3"/>
          <a:stretch/>
        </p:blipFill>
        <p:spPr>
          <a:xfrm>
            <a:off x="8026200" y="614124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64" name="Straight Arrow Connector 5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65" name="Straight Arrow Connector 6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66" name="Picture 65"/>
          <p:cNvPicPr/>
          <p:nvPr/>
        </p:nvPicPr>
        <p:blipFill>
          <a:blip r:embed="rId4"/>
          <a:stretch/>
        </p:blipFill>
        <p:spPr>
          <a:xfrm>
            <a:off x="7543800" y="1277280"/>
            <a:ext cx="4571640" cy="466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Picture 66"/>
          <p:cNvPicPr/>
          <p:nvPr/>
        </p:nvPicPr>
        <p:blipFill>
          <a:blip r:embed="rId5"/>
          <a:stretch/>
        </p:blipFill>
        <p:spPr>
          <a:xfrm>
            <a:off x="3967920" y="2110472"/>
            <a:ext cx="3575880" cy="251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" name="Picture 67"/>
          <p:cNvPicPr/>
          <p:nvPr/>
        </p:nvPicPr>
        <p:blipFill>
          <a:blip r:embed="rId6"/>
          <a:stretch/>
        </p:blipFill>
        <p:spPr>
          <a:xfrm>
            <a:off x="360" y="1881872"/>
            <a:ext cx="3885840" cy="2728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896A8A-0E01-37EF-BFF6-542FC5FD15A9}"/>
              </a:ext>
            </a:extLst>
          </p:cNvPr>
          <p:cNvSpPr txBox="1"/>
          <p:nvPr/>
        </p:nvSpPr>
        <p:spPr>
          <a:xfrm>
            <a:off x="76560" y="6338370"/>
            <a:ext cx="7257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.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/>
          <p:cNvPicPr/>
          <p:nvPr/>
        </p:nvPicPr>
        <p:blipFill>
          <a:blip r:embed="rId2"/>
          <a:srcRect l="13063" t="3680" r="8518"/>
          <a:stretch>
            <a:fillRect/>
          </a:stretch>
        </p:blipFill>
        <p:spPr>
          <a:xfrm>
            <a:off x="433813" y="1509777"/>
            <a:ext cx="3241427" cy="3514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TextBox 27"/>
          <p:cNvSpPr/>
          <p:nvPr/>
        </p:nvSpPr>
        <p:spPr>
          <a:xfrm>
            <a:off x="195120" y="1371600"/>
            <a:ext cx="1833705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0.37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0.49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2" name="Picture 13"/>
          <p:cNvPicPr/>
          <p:nvPr/>
        </p:nvPicPr>
        <p:blipFill>
          <a:blip r:embed="rId3"/>
          <a:srcRect t="22535" b="15774"/>
          <a:stretch/>
        </p:blipFill>
        <p:spPr>
          <a:xfrm>
            <a:off x="3918841" y="5024097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Picture 14"/>
          <p:cNvPicPr/>
          <p:nvPr/>
        </p:nvPicPr>
        <p:blipFill>
          <a:blip r:embed="rId4"/>
          <a:stretch/>
        </p:blipFill>
        <p:spPr>
          <a:xfrm>
            <a:off x="8026200" y="614124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74" name="Straight Arrow Connector 9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75" name="Straight Arrow Connector 10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78" name="Picture 77"/>
          <p:cNvPicPr/>
          <p:nvPr/>
        </p:nvPicPr>
        <p:blipFill>
          <a:blip r:embed="rId5"/>
          <a:srcRect l="8625" r="4619"/>
          <a:stretch>
            <a:fillRect/>
          </a:stretch>
        </p:blipFill>
        <p:spPr>
          <a:xfrm>
            <a:off x="3675240" y="1509777"/>
            <a:ext cx="3117600" cy="351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Picture 78"/>
          <p:cNvPicPr/>
          <p:nvPr/>
        </p:nvPicPr>
        <p:blipFill>
          <a:blip r:embed="rId6"/>
          <a:stretch/>
        </p:blipFill>
        <p:spPr>
          <a:xfrm>
            <a:off x="7086600" y="1269000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TextBox 26"/>
          <p:cNvSpPr/>
          <p:nvPr/>
        </p:nvSpPr>
        <p:spPr>
          <a:xfrm>
            <a:off x="41295" y="6327360"/>
            <a:ext cx="1154484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.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2514CCA6-8995-259B-CD85-1B3B2E323A5F}"/>
              </a:ext>
            </a:extLst>
          </p:cNvPr>
          <p:cNvSpPr/>
          <p:nvPr/>
        </p:nvSpPr>
        <p:spPr>
          <a:xfrm>
            <a:off x="80820" y="118080"/>
            <a:ext cx="120346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AF3 Model/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Aptos"/>
              </a:rPr>
              <a:t>2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Copies PG110_VACCW </a:t>
            </a:r>
            <a:r>
              <a:rPr lang="en-US" dirty="0">
                <a:solidFill>
                  <a:schemeClr val="dk1"/>
                </a:solidFill>
              </a:rPr>
              <a:t>(</a:t>
            </a:r>
            <a:r>
              <a:rPr lang="en-US" dirty="0">
                <a:solidFill>
                  <a:srgbClr val="C9211E"/>
                </a:solidFill>
              </a:rPr>
              <a:t>Viral late gene transcription factor 4 (VLTF-4)/H5R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vs 1 Copy PG077_VAC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CW(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Telomere-binding protein I1/I1L)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2E0EDA82-C6BF-02B8-4874-4A2512D765FF}"/>
              </a:ext>
            </a:extLst>
          </p:cNvPr>
          <p:cNvSpPr/>
          <p:nvPr/>
        </p:nvSpPr>
        <p:spPr>
          <a:xfrm>
            <a:off x="58905" y="841360"/>
            <a:ext cx="8124465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0" u="sng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Rationale</a:t>
            </a:r>
            <a:r>
              <a:rPr lang="en-US" sz="1600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: H5 and I1 seem to be the two most abundant proteins in the virus factory</a:t>
            </a:r>
            <a:r>
              <a:rPr lang="en-US" sz="1400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/>
          <p:cNvPicPr/>
          <p:nvPr/>
        </p:nvPicPr>
        <p:blipFill>
          <a:blip r:embed="rId2"/>
          <a:srcRect l="13011" r="9874"/>
          <a:stretch>
            <a:fillRect/>
          </a:stretch>
        </p:blipFill>
        <p:spPr>
          <a:xfrm>
            <a:off x="185595" y="1413359"/>
            <a:ext cx="2852432" cy="3395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TextBox 17"/>
          <p:cNvSpPr/>
          <p:nvPr/>
        </p:nvSpPr>
        <p:spPr>
          <a:xfrm>
            <a:off x="185595" y="5997483"/>
            <a:ext cx="6961245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.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Box 24"/>
          <p:cNvSpPr/>
          <p:nvPr/>
        </p:nvSpPr>
        <p:spPr>
          <a:xfrm>
            <a:off x="185595" y="1090921"/>
            <a:ext cx="1662255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0.29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0.59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3" name="Picture 10"/>
          <p:cNvPicPr/>
          <p:nvPr/>
        </p:nvPicPr>
        <p:blipFill>
          <a:blip r:embed="rId3"/>
          <a:srcRect t="22535" b="15774"/>
          <a:stretch/>
        </p:blipFill>
        <p:spPr>
          <a:xfrm>
            <a:off x="3644190" y="428625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4" name="Picture 12"/>
          <p:cNvPicPr/>
          <p:nvPr/>
        </p:nvPicPr>
        <p:blipFill>
          <a:blip r:embed="rId4"/>
          <a:stretch/>
        </p:blipFill>
        <p:spPr>
          <a:xfrm>
            <a:off x="8553285" y="5535178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85" name="Straight Arrow Connector 7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86" name="Straight Arrow Connector 8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87" name="Picture 86"/>
          <p:cNvPicPr/>
          <p:nvPr/>
        </p:nvPicPr>
        <p:blipFill>
          <a:blip r:embed="rId5"/>
          <a:stretch/>
        </p:blipFill>
        <p:spPr>
          <a:xfrm>
            <a:off x="3351375" y="961859"/>
            <a:ext cx="321768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8" name="Picture 87"/>
          <p:cNvPicPr/>
          <p:nvPr/>
        </p:nvPicPr>
        <p:blipFill>
          <a:blip r:embed="rId6"/>
          <a:stretch/>
        </p:blipFill>
        <p:spPr>
          <a:xfrm>
            <a:off x="7613685" y="662938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F5F5AC66-1EC7-07C1-8B88-7AAB15CDB800}"/>
              </a:ext>
            </a:extLst>
          </p:cNvPr>
          <p:cNvSpPr/>
          <p:nvPr/>
        </p:nvSpPr>
        <p:spPr>
          <a:xfrm>
            <a:off x="0" y="83520"/>
            <a:ext cx="120346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AF3 Model/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Aptos"/>
              </a:rPr>
              <a:t>1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Copy PG110_VACCW </a:t>
            </a:r>
            <a:r>
              <a:rPr lang="en-US" dirty="0">
                <a:solidFill>
                  <a:schemeClr val="dk1"/>
                </a:solidFill>
              </a:rPr>
              <a:t>(</a:t>
            </a:r>
            <a:r>
              <a:rPr lang="en-US" dirty="0">
                <a:solidFill>
                  <a:srgbClr val="C9211E"/>
                </a:solidFill>
              </a:rPr>
              <a:t>Viral late gene transcription factor 4 (VLTF-4)/H5R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vs 1 Copy </a:t>
            </a:r>
            <a:r>
              <a:rPr lang="en-US" dirty="0">
                <a:solidFill>
                  <a:schemeClr val="dk1"/>
                </a:solidFill>
                <a:ea typeface="Microsoft YaHei"/>
              </a:rPr>
              <a:t> VITF3_VACCW 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(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A23R)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B9F5C200-0067-6819-5C2E-3E86CD578DEF}"/>
              </a:ext>
            </a:extLst>
          </p:cNvPr>
          <p:cNvSpPr/>
          <p:nvPr/>
        </p:nvSpPr>
        <p:spPr>
          <a:xfrm>
            <a:off x="68430" y="676578"/>
            <a:ext cx="715152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0" u="sng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Rationale</a:t>
            </a:r>
            <a:r>
              <a:rPr lang="en-US" sz="1600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: According to instructions on slide 2, even though this is VLTF+VITF.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/>
          <p:cNvPicPr/>
          <p:nvPr/>
        </p:nvPicPr>
        <p:blipFill>
          <a:blip r:embed="rId2"/>
          <a:srcRect l="3882" t="12405" r="1655" b="12479"/>
          <a:stretch>
            <a:fillRect/>
          </a:stretch>
        </p:blipFill>
        <p:spPr>
          <a:xfrm>
            <a:off x="68430" y="1770368"/>
            <a:ext cx="3494206" cy="255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TextBox 30"/>
          <p:cNvSpPr/>
          <p:nvPr/>
        </p:nvSpPr>
        <p:spPr>
          <a:xfrm>
            <a:off x="195120" y="1371600"/>
            <a:ext cx="1494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0.26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0.55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2" name="Picture 15"/>
          <p:cNvPicPr/>
          <p:nvPr/>
        </p:nvPicPr>
        <p:blipFill>
          <a:blip r:embed="rId3"/>
          <a:srcRect t="22535" b="15774"/>
          <a:stretch/>
        </p:blipFill>
        <p:spPr>
          <a:xfrm>
            <a:off x="4138058" y="4240468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Picture 16"/>
          <p:cNvPicPr/>
          <p:nvPr/>
        </p:nvPicPr>
        <p:blipFill>
          <a:blip r:embed="rId4"/>
          <a:stretch/>
        </p:blipFill>
        <p:spPr>
          <a:xfrm>
            <a:off x="8026200" y="614124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94" name="Straight Arrow Connector 11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95" name="Straight Arrow Connector 12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97" name="Picture 96"/>
          <p:cNvPicPr/>
          <p:nvPr/>
        </p:nvPicPr>
        <p:blipFill>
          <a:blip r:embed="rId5"/>
          <a:srcRect b="14246"/>
          <a:stretch>
            <a:fillRect/>
          </a:stretch>
        </p:blipFill>
        <p:spPr>
          <a:xfrm>
            <a:off x="3604064" y="1606736"/>
            <a:ext cx="3218040" cy="255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Picture 97"/>
          <p:cNvPicPr/>
          <p:nvPr/>
        </p:nvPicPr>
        <p:blipFill>
          <a:blip r:embed="rId6"/>
          <a:stretch/>
        </p:blipFill>
        <p:spPr>
          <a:xfrm>
            <a:off x="7086600" y="1269000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BCD1C4C2-36A0-7AF9-9C6F-EF5C7822082B}"/>
              </a:ext>
            </a:extLst>
          </p:cNvPr>
          <p:cNvSpPr/>
          <p:nvPr/>
        </p:nvSpPr>
        <p:spPr>
          <a:xfrm>
            <a:off x="0" y="83520"/>
            <a:ext cx="120346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AF3 Model/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Aptos"/>
              </a:rPr>
              <a:t>1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Copy PG110_VACCW </a:t>
            </a:r>
            <a:r>
              <a:rPr lang="en-US" dirty="0">
                <a:solidFill>
                  <a:schemeClr val="dk1"/>
                </a:solidFill>
              </a:rPr>
              <a:t>(</a:t>
            </a:r>
            <a:r>
              <a:rPr lang="en-US" dirty="0">
                <a:solidFill>
                  <a:srgbClr val="C9211E"/>
                </a:solidFill>
              </a:rPr>
              <a:t>Viral late gene transcription factor 4 (VLTF-4)/H5R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vs 1 Copy </a:t>
            </a:r>
            <a:r>
              <a:rPr lang="en-US" dirty="0">
                <a:solidFill>
                  <a:schemeClr val="dk1"/>
                </a:solidFill>
                <a:ea typeface="Microsoft YaHei"/>
              </a:rPr>
              <a:t> VLTF1_VACCW 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(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G8R)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1A68E25C-778B-552E-C9EF-948177AF1BB9}"/>
              </a:ext>
            </a:extLst>
          </p:cNvPr>
          <p:cNvSpPr/>
          <p:nvPr/>
        </p:nvSpPr>
        <p:spPr>
          <a:xfrm>
            <a:off x="68429" y="676578"/>
            <a:ext cx="7789695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0" u="sng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Rationale</a:t>
            </a:r>
            <a:r>
              <a:rPr lang="en-US" sz="1600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: Consistent with instructions on slide 2, even though this is VLTF+VITF.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A626D978-FFE4-1379-DB2B-20928CD6C379}"/>
              </a:ext>
            </a:extLst>
          </p:cNvPr>
          <p:cNvSpPr/>
          <p:nvPr/>
        </p:nvSpPr>
        <p:spPr>
          <a:xfrm>
            <a:off x="185595" y="5997483"/>
            <a:ext cx="6961245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.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33"/>
          <p:cNvSpPr/>
          <p:nvPr/>
        </p:nvSpPr>
        <p:spPr>
          <a:xfrm>
            <a:off x="195120" y="1151762"/>
            <a:ext cx="209088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0.18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0.38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3" name="Picture 17"/>
          <p:cNvPicPr/>
          <p:nvPr/>
        </p:nvPicPr>
        <p:blipFill>
          <a:blip r:embed="rId2"/>
          <a:srcRect t="22535" b="15774"/>
          <a:stretch/>
        </p:blipFill>
        <p:spPr>
          <a:xfrm>
            <a:off x="3642464" y="4492065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18"/>
          <p:cNvPicPr/>
          <p:nvPr/>
        </p:nvPicPr>
        <p:blipFill>
          <a:blip r:embed="rId3"/>
          <a:stretch/>
        </p:blipFill>
        <p:spPr>
          <a:xfrm>
            <a:off x="8026200" y="614124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05" name="Straight Arrow Connector 13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106" name="Straight Arrow Connector 14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107" name="Picture 106"/>
          <p:cNvPicPr/>
          <p:nvPr/>
        </p:nvPicPr>
        <p:blipFill>
          <a:blip r:embed="rId4"/>
          <a:srcRect l="5188" r="7814"/>
          <a:stretch>
            <a:fillRect/>
          </a:stretch>
        </p:blipFill>
        <p:spPr>
          <a:xfrm>
            <a:off x="68429" y="1762431"/>
            <a:ext cx="3218040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Picture 107"/>
          <p:cNvPicPr/>
          <p:nvPr/>
        </p:nvPicPr>
        <p:blipFill>
          <a:blip r:embed="rId5"/>
          <a:srcRect l="7948" r="3552"/>
          <a:stretch>
            <a:fillRect/>
          </a:stretch>
        </p:blipFill>
        <p:spPr>
          <a:xfrm>
            <a:off x="3642464" y="1269000"/>
            <a:ext cx="2847976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9" name="Picture 108"/>
          <p:cNvPicPr/>
          <p:nvPr/>
        </p:nvPicPr>
        <p:blipFill>
          <a:blip r:embed="rId6"/>
          <a:stretch/>
        </p:blipFill>
        <p:spPr>
          <a:xfrm>
            <a:off x="7086600" y="1269000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8EA02446-F4E9-F35D-F195-EA564C76DC53}"/>
              </a:ext>
            </a:extLst>
          </p:cNvPr>
          <p:cNvSpPr/>
          <p:nvPr/>
        </p:nvSpPr>
        <p:spPr>
          <a:xfrm>
            <a:off x="0" y="83520"/>
            <a:ext cx="12192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AF3 Model/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Aptos"/>
              </a:rPr>
              <a:t>2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Copies PG110_VACCW </a:t>
            </a:r>
            <a:r>
              <a:rPr lang="en-US" dirty="0">
                <a:solidFill>
                  <a:schemeClr val="dk1"/>
                </a:solidFill>
              </a:rPr>
              <a:t>(</a:t>
            </a:r>
            <a:r>
              <a:rPr lang="en-US" dirty="0">
                <a:solidFill>
                  <a:srgbClr val="C9211E"/>
                </a:solidFill>
              </a:rPr>
              <a:t>Viral late gene transcription factor 4 (VLTF-4)/H5R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vs 1 Copy </a:t>
            </a:r>
            <a:r>
              <a:rPr lang="en-US" dirty="0">
                <a:solidFill>
                  <a:schemeClr val="dk1"/>
                </a:solidFill>
                <a:ea typeface="Microsoft YaHei"/>
              </a:rPr>
              <a:t> VLTF1_VACCW 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(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G8R)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01FF6D20-B16A-CA93-F35B-67A65BC4A958}"/>
              </a:ext>
            </a:extLst>
          </p:cNvPr>
          <p:cNvSpPr/>
          <p:nvPr/>
        </p:nvSpPr>
        <p:spPr>
          <a:xfrm>
            <a:off x="68429" y="676578"/>
            <a:ext cx="7789695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0" u="sng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Rationale</a:t>
            </a:r>
            <a:r>
              <a:rPr lang="en-US" sz="1600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: Consistent with instructions on slide 2, even though this is VLTF+VITF.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3818A11A-2CA3-FB2F-A91B-2398E864BC13}"/>
              </a:ext>
            </a:extLst>
          </p:cNvPr>
          <p:cNvSpPr/>
          <p:nvPr/>
        </p:nvSpPr>
        <p:spPr>
          <a:xfrm>
            <a:off x="185595" y="5997483"/>
            <a:ext cx="6961245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.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34"/>
          <p:cNvSpPr/>
          <p:nvPr/>
        </p:nvSpPr>
        <p:spPr>
          <a:xfrm>
            <a:off x="33195" y="31685"/>
            <a:ext cx="1209213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dirty="0">
                <a:solidFill>
                  <a:schemeClr val="dk1"/>
                </a:solidFill>
              </a:rPr>
              <a:t>AF3 Model/</a:t>
            </a:r>
            <a:r>
              <a:rPr lang="en-US" dirty="0" err="1">
                <a:solidFill>
                  <a:schemeClr val="dk1"/>
                </a:solidFill>
              </a:rPr>
              <a:t>ChimeraX</a:t>
            </a:r>
            <a:r>
              <a:rPr lang="en-US" dirty="0">
                <a:solidFill>
                  <a:schemeClr val="dk1"/>
                </a:solidFill>
              </a:rPr>
              <a:t>: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 1 Copy A0A2I2MD89_VACCW </a:t>
            </a:r>
            <a:r>
              <a:rPr lang="en-US" dirty="0">
                <a:solidFill>
                  <a:srgbClr val="FF0000"/>
                </a:solidFill>
                <a:ea typeface="Microsoft YaHei"/>
              </a:rPr>
              <a:t>(Telomere-binding protein I6L</a:t>
            </a:r>
            <a:r>
              <a:rPr lang="en-US" sz="1800" b="0" u="none" strike="noStrike" dirty="0">
                <a:solidFill>
                  <a:srgbClr val="FF0000"/>
                </a:solidFill>
                <a:effectLst/>
                <a:uFillTx/>
                <a:latin typeface="Aptos"/>
                <a:ea typeface="Microsoft YaHei"/>
              </a:rPr>
              <a:t>)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vs PG077_VACCW</a:t>
            </a:r>
            <a:r>
              <a:rPr lang="en-US" dirty="0">
                <a:solidFill>
                  <a:srgbClr val="FF0000"/>
                </a:solidFill>
                <a:ea typeface="Microsoft YaHei"/>
              </a:rPr>
              <a:t> (Telomere-binding protein I1/I1L)</a:t>
            </a:r>
            <a:endParaRPr lang="en-US" sz="1400" b="0" u="none" strike="noStrike" dirty="0">
              <a:solidFill>
                <a:schemeClr val="dk1"/>
              </a:solidFill>
              <a:effectLst/>
              <a:uFillTx/>
              <a:latin typeface="Aptos"/>
              <a:ea typeface="Microsoft YaHei"/>
            </a:endParaRPr>
          </a:p>
        </p:txBody>
      </p:sp>
      <p:sp>
        <p:nvSpPr>
          <p:cNvPr id="111" name="TextBox 36"/>
          <p:cNvSpPr/>
          <p:nvPr/>
        </p:nvSpPr>
        <p:spPr>
          <a:xfrm>
            <a:off x="195120" y="1371600"/>
            <a:ext cx="1494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0.19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0.58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2" name="Picture 19"/>
          <p:cNvPicPr/>
          <p:nvPr/>
        </p:nvPicPr>
        <p:blipFill>
          <a:blip r:embed="rId2"/>
          <a:srcRect t="22535" b="15774"/>
          <a:stretch/>
        </p:blipFill>
        <p:spPr>
          <a:xfrm>
            <a:off x="4162425" y="4572135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3" name="Picture 20"/>
          <p:cNvPicPr/>
          <p:nvPr/>
        </p:nvPicPr>
        <p:blipFill>
          <a:blip r:embed="rId3"/>
          <a:stretch/>
        </p:blipFill>
        <p:spPr>
          <a:xfrm>
            <a:off x="8543760" y="5860438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14" name="Straight Arrow Connector 15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115" name="Straight Arrow Connector 16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116" name="Picture 115"/>
          <p:cNvPicPr/>
          <p:nvPr/>
        </p:nvPicPr>
        <p:blipFill>
          <a:blip r:embed="rId4"/>
          <a:srcRect r="7042"/>
          <a:stretch>
            <a:fillRect/>
          </a:stretch>
        </p:blipFill>
        <p:spPr>
          <a:xfrm>
            <a:off x="0" y="2016477"/>
            <a:ext cx="3438525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116"/>
          <p:cNvPicPr/>
          <p:nvPr/>
        </p:nvPicPr>
        <p:blipFill>
          <a:blip r:embed="rId5"/>
          <a:srcRect r="9472"/>
          <a:stretch>
            <a:fillRect/>
          </a:stretch>
        </p:blipFill>
        <p:spPr>
          <a:xfrm>
            <a:off x="3805942" y="1619250"/>
            <a:ext cx="291324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Picture 117"/>
          <p:cNvPicPr/>
          <p:nvPr/>
        </p:nvPicPr>
        <p:blipFill>
          <a:blip r:embed="rId6"/>
          <a:stretch/>
        </p:blipFill>
        <p:spPr>
          <a:xfrm>
            <a:off x="7604160" y="988198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TextBox 29"/>
          <p:cNvSpPr/>
          <p:nvPr/>
        </p:nvSpPr>
        <p:spPr>
          <a:xfrm>
            <a:off x="68430" y="6280560"/>
            <a:ext cx="7141995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TextBox 14">
            <a:extLst>
              <a:ext uri="{FF2B5EF4-FFF2-40B4-BE49-F238E27FC236}">
                <a16:creationId xmlns:a16="http://schemas.microsoft.com/office/drawing/2014/main" id="{C29C7240-0335-395F-D9DC-BFB43E414C4F}"/>
              </a:ext>
            </a:extLst>
          </p:cNvPr>
          <p:cNvSpPr/>
          <p:nvPr/>
        </p:nvSpPr>
        <p:spPr>
          <a:xfrm>
            <a:off x="68430" y="676578"/>
            <a:ext cx="4684546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600" b="0" u="sng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Rationale</a:t>
            </a:r>
            <a:r>
              <a:rPr lang="en-US" sz="1600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: Consistent with instructions on slide 2.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Box 46"/>
          <p:cNvSpPr/>
          <p:nvPr/>
        </p:nvSpPr>
        <p:spPr>
          <a:xfrm>
            <a:off x="0" y="-19917"/>
            <a:ext cx="11906535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ts val="1191"/>
              </a:spcBef>
              <a:spcAft>
                <a:spcPts val="992"/>
              </a:spcAft>
            </a:pPr>
            <a:r>
              <a:rPr lang="en-US" dirty="0">
                <a:solidFill>
                  <a:schemeClr val="dk1"/>
                </a:solidFill>
              </a:rPr>
              <a:t>AF3 Model/</a:t>
            </a:r>
            <a:r>
              <a:rPr lang="en-US" dirty="0" err="1">
                <a:solidFill>
                  <a:schemeClr val="dk1"/>
                </a:solidFill>
              </a:rPr>
              <a:t>ChimeraX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1 Copy A0A2I2MC29_VACCW (</a:t>
            </a:r>
            <a:r>
              <a:rPr lang="en-US" b="0" u="none" strike="noStrike" dirty="0">
                <a:solidFill>
                  <a:srgbClr val="FF0000"/>
                </a:solidFill>
                <a:effectLst/>
                <a:uFillTx/>
                <a:latin typeface="Aptos"/>
                <a:ea typeface="Microsoft YaHei"/>
              </a:rPr>
              <a:t>I1L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) vs PG082_VACCW (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Telomere-binding protein I6/I6L)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Box 47"/>
          <p:cNvSpPr/>
          <p:nvPr/>
        </p:nvSpPr>
        <p:spPr>
          <a:xfrm>
            <a:off x="130860" y="6254100"/>
            <a:ext cx="1154484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Same </a:t>
            </a:r>
            <a:r>
              <a:rPr lang="en-US" dirty="0">
                <a:solidFill>
                  <a:schemeClr val="dk1"/>
                </a:solidFill>
                <a:latin typeface="Aptos"/>
                <a:ea typeface="Microsoft YaHei"/>
              </a:rPr>
              <a:t>modeling as prior slide: S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Box 48"/>
          <p:cNvSpPr/>
          <p:nvPr/>
        </p:nvSpPr>
        <p:spPr>
          <a:xfrm>
            <a:off x="228600" y="419961"/>
            <a:ext cx="209088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0.1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0.53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4" name="Picture 28"/>
          <p:cNvPicPr/>
          <p:nvPr/>
        </p:nvPicPr>
        <p:blipFill>
          <a:blip r:embed="rId2"/>
          <a:stretch/>
        </p:blipFill>
        <p:spPr>
          <a:xfrm>
            <a:off x="8453415" y="548488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55" name="Straight Arrow Connector 23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156" name="Straight Arrow Connector 24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157" name="Picture 156"/>
          <p:cNvPicPr/>
          <p:nvPr/>
        </p:nvPicPr>
        <p:blipFill>
          <a:blip r:embed="rId3"/>
          <a:srcRect l="4467" t="4229" r="8535"/>
          <a:stretch>
            <a:fillRect/>
          </a:stretch>
        </p:blipFill>
        <p:spPr>
          <a:xfrm>
            <a:off x="130860" y="1064838"/>
            <a:ext cx="3218040" cy="3251922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157"/>
          <p:cNvPicPr/>
          <p:nvPr/>
        </p:nvPicPr>
        <p:blipFill>
          <a:blip r:embed="rId4"/>
          <a:stretch/>
        </p:blipFill>
        <p:spPr>
          <a:xfrm>
            <a:off x="3348900" y="806601"/>
            <a:ext cx="321804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Picture 158"/>
          <p:cNvPicPr/>
          <p:nvPr/>
        </p:nvPicPr>
        <p:blipFill>
          <a:blip r:embed="rId5"/>
          <a:stretch/>
        </p:blipFill>
        <p:spPr>
          <a:xfrm>
            <a:off x="7513815" y="612640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3" name="Picture 27"/>
          <p:cNvPicPr/>
          <p:nvPr/>
        </p:nvPicPr>
        <p:blipFill>
          <a:blip r:embed="rId6"/>
          <a:srcRect t="22535" b="15774"/>
          <a:stretch/>
        </p:blipFill>
        <p:spPr>
          <a:xfrm>
            <a:off x="3722880" y="3795210"/>
            <a:ext cx="2373120" cy="368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126"/>
          <p:cNvPicPr/>
          <p:nvPr/>
        </p:nvPicPr>
        <p:blipFill>
          <a:blip r:embed="rId2"/>
          <a:srcRect l="10300" r="9875"/>
          <a:stretch>
            <a:fillRect/>
          </a:stretch>
        </p:blipFill>
        <p:spPr>
          <a:xfrm>
            <a:off x="519810" y="898560"/>
            <a:ext cx="2952750" cy="3395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TextBox 37"/>
          <p:cNvSpPr/>
          <p:nvPr/>
        </p:nvSpPr>
        <p:spPr>
          <a:xfrm>
            <a:off x="0" y="127764"/>
            <a:ext cx="1219200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ts val="1191"/>
              </a:spcBef>
              <a:spcAft>
                <a:spcPts val="992"/>
              </a:spcAft>
            </a:pPr>
            <a:r>
              <a:rPr lang="en-US" dirty="0">
                <a:solidFill>
                  <a:schemeClr val="dk1"/>
                </a:solidFill>
              </a:rPr>
              <a:t>AF3 Model/</a:t>
            </a:r>
            <a:r>
              <a:rPr lang="en-US" dirty="0" err="1">
                <a:solidFill>
                  <a:schemeClr val="dk1"/>
                </a:solidFill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1 Copy PG087_VACCW (</a:t>
            </a:r>
            <a:r>
              <a:rPr lang="en-US" dirty="0">
                <a:solidFill>
                  <a:srgbClr val="C9211E"/>
                </a:solidFill>
                <a:ea typeface="Microsoft YaHei"/>
              </a:rPr>
              <a:t>Late transcription elongation factor G2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) vs A0A2I2MC25_VACCW </a:t>
            </a:r>
            <a:r>
              <a:rPr lang="en-US" sz="1400" b="0" u="none" strike="noStrike" dirty="0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(VLTF1, G8R)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Box 38"/>
          <p:cNvSpPr/>
          <p:nvPr/>
        </p:nvSpPr>
        <p:spPr>
          <a:xfrm>
            <a:off x="118920" y="5971398"/>
            <a:ext cx="6900301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39"/>
          <p:cNvSpPr/>
          <p:nvPr/>
        </p:nvSpPr>
        <p:spPr>
          <a:xfrm>
            <a:off x="228600" y="702525"/>
            <a:ext cx="1494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0.23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0.56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3" name="Picture 21"/>
          <p:cNvPicPr/>
          <p:nvPr/>
        </p:nvPicPr>
        <p:blipFill>
          <a:blip r:embed="rId3"/>
          <a:srcRect t="22535" b="15774"/>
          <a:stretch/>
        </p:blipFill>
        <p:spPr>
          <a:xfrm>
            <a:off x="4093020" y="4023282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Picture 22"/>
          <p:cNvPicPr/>
          <p:nvPr/>
        </p:nvPicPr>
        <p:blipFill>
          <a:blip r:embed="rId4"/>
          <a:stretch/>
        </p:blipFill>
        <p:spPr>
          <a:xfrm>
            <a:off x="8619960" y="5897203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25" name="Straight Arrow Connector 17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126" name="Straight Arrow Connector 18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128" name="Picture 127"/>
          <p:cNvPicPr/>
          <p:nvPr/>
        </p:nvPicPr>
        <p:blipFill>
          <a:blip r:embed="rId5"/>
          <a:stretch/>
        </p:blipFill>
        <p:spPr>
          <a:xfrm>
            <a:off x="3496381" y="886602"/>
            <a:ext cx="321804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Picture 128"/>
          <p:cNvPicPr/>
          <p:nvPr/>
        </p:nvPicPr>
        <p:blipFill>
          <a:blip r:embed="rId6"/>
          <a:stretch/>
        </p:blipFill>
        <p:spPr>
          <a:xfrm>
            <a:off x="7680360" y="1024963"/>
            <a:ext cx="4392720" cy="4674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136"/>
          <p:cNvPicPr/>
          <p:nvPr/>
        </p:nvPicPr>
        <p:blipFill>
          <a:blip r:embed="rId2"/>
          <a:srcRect l="13002" r="10132"/>
          <a:stretch>
            <a:fillRect/>
          </a:stretch>
        </p:blipFill>
        <p:spPr>
          <a:xfrm>
            <a:off x="109395" y="643161"/>
            <a:ext cx="2843265" cy="3395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TextBox 40"/>
          <p:cNvSpPr/>
          <p:nvPr/>
        </p:nvSpPr>
        <p:spPr>
          <a:xfrm>
            <a:off x="109395" y="82683"/>
            <a:ext cx="986292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spcBef>
                <a:spcPts val="1191"/>
              </a:spcBef>
              <a:spcAft>
                <a:spcPts val="992"/>
              </a:spcAft>
            </a:pPr>
            <a:r>
              <a:rPr lang="en-US" dirty="0">
                <a:solidFill>
                  <a:schemeClr val="dk1"/>
                </a:solidFill>
              </a:rPr>
              <a:t>AF3 Model/</a:t>
            </a:r>
            <a:r>
              <a:rPr lang="en-US" dirty="0" err="1">
                <a:solidFill>
                  <a:schemeClr val="dk1"/>
                </a:solidFill>
              </a:rPr>
              <a:t>ChimeraX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1 copyVLTF2_VACCW (</a:t>
            </a:r>
            <a:r>
              <a:rPr lang="en-US" dirty="0">
                <a:solidFill>
                  <a:srgbClr val="C9211E"/>
                </a:solidFill>
                <a:ea typeface="Microsoft YaHei"/>
              </a:rPr>
              <a:t>A1L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) vs A0A2I2MC39_VACCW 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(G2R)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Box 41"/>
          <p:cNvSpPr/>
          <p:nvPr/>
        </p:nvSpPr>
        <p:spPr>
          <a:xfrm>
            <a:off x="109395" y="6337350"/>
            <a:ext cx="1154484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Box 42"/>
          <p:cNvSpPr/>
          <p:nvPr/>
        </p:nvSpPr>
        <p:spPr>
          <a:xfrm>
            <a:off x="1169610" y="905241"/>
            <a:ext cx="1494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0.09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0.49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3" name="Picture 23"/>
          <p:cNvPicPr/>
          <p:nvPr/>
        </p:nvPicPr>
        <p:blipFill>
          <a:blip r:embed="rId3"/>
          <a:srcRect t="22535" b="15774"/>
          <a:stretch/>
        </p:blipFill>
        <p:spPr>
          <a:xfrm>
            <a:off x="3833070" y="3746874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4" name="Picture 24"/>
          <p:cNvPicPr/>
          <p:nvPr/>
        </p:nvPicPr>
        <p:blipFill>
          <a:blip r:embed="rId4"/>
          <a:stretch/>
        </p:blipFill>
        <p:spPr>
          <a:xfrm>
            <a:off x="8473875" y="5865015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35" name="Straight Arrow Connector 19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136" name="Straight Arrow Connector 20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138" name="Picture 137"/>
          <p:cNvPicPr/>
          <p:nvPr/>
        </p:nvPicPr>
        <p:blipFill>
          <a:blip r:embed="rId5"/>
          <a:srcRect l="4396" r="11247"/>
          <a:stretch>
            <a:fillRect/>
          </a:stretch>
        </p:blipFill>
        <p:spPr>
          <a:xfrm>
            <a:off x="3562350" y="631800"/>
            <a:ext cx="2714626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Picture 138"/>
          <p:cNvPicPr/>
          <p:nvPr/>
        </p:nvPicPr>
        <p:blipFill>
          <a:blip r:embed="rId6"/>
          <a:stretch/>
        </p:blipFill>
        <p:spPr>
          <a:xfrm>
            <a:off x="7534275" y="992775"/>
            <a:ext cx="4392720" cy="4674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146"/>
          <p:cNvPicPr/>
          <p:nvPr/>
        </p:nvPicPr>
        <p:blipFill>
          <a:blip r:embed="rId2"/>
          <a:stretch/>
        </p:blipFill>
        <p:spPr>
          <a:xfrm>
            <a:off x="182520" y="937980"/>
            <a:ext cx="3699000" cy="3395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TextBox 43"/>
          <p:cNvSpPr/>
          <p:nvPr/>
        </p:nvSpPr>
        <p:spPr>
          <a:xfrm>
            <a:off x="47625" y="51726"/>
            <a:ext cx="1199688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dirty="0">
                <a:solidFill>
                  <a:schemeClr val="dk1"/>
                </a:solidFill>
              </a:rPr>
              <a:t>AF3 Model/</a:t>
            </a:r>
            <a:r>
              <a:rPr lang="en-US" dirty="0" err="1">
                <a:solidFill>
                  <a:schemeClr val="dk1"/>
                </a:solidFill>
              </a:rPr>
              <a:t>ChimeraX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1 Copy VITF3_VACCW </a:t>
            </a:r>
            <a:r>
              <a:rPr lang="en-US" dirty="0">
                <a:solidFill>
                  <a:schemeClr val="dk1"/>
                </a:solidFill>
                <a:ea typeface="Microsoft YaHei"/>
              </a:rPr>
              <a:t> </a:t>
            </a:r>
            <a:r>
              <a:rPr lang="en-US" dirty="0">
                <a:solidFill>
                  <a:srgbClr val="FF0000"/>
                </a:solidFill>
                <a:ea typeface="Microsoft YaHei"/>
              </a:rPr>
              <a:t>(VITF3 large subunit/A23R) 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vs A0A2I2MC79_VACCW</a:t>
            </a:r>
            <a:r>
              <a:rPr lang="en-US" b="0" u="none" strike="noStrike" dirty="0">
                <a:solidFill>
                  <a:srgbClr val="FF0000"/>
                </a:solidFill>
                <a:effectLst/>
                <a:uFillTx/>
                <a:latin typeface="Aptos"/>
                <a:ea typeface="Microsoft YaHei"/>
              </a:rPr>
              <a:t> (VITF3 large subunit/A23R). Looks like an attempted homodimer of A23R.</a:t>
            </a:r>
            <a:endParaRPr lang="en-US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Box 44"/>
          <p:cNvSpPr/>
          <p:nvPr/>
        </p:nvSpPr>
        <p:spPr>
          <a:xfrm>
            <a:off x="47625" y="6354465"/>
            <a:ext cx="7305675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Unsurprisingly, A23R does not seem to form a homodimer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Box 45"/>
          <p:cNvSpPr/>
          <p:nvPr/>
        </p:nvSpPr>
        <p:spPr>
          <a:xfrm>
            <a:off x="2417640" y="765661"/>
            <a:ext cx="1605105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0.15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0.48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3" name="Picture 25"/>
          <p:cNvPicPr/>
          <p:nvPr/>
        </p:nvPicPr>
        <p:blipFill>
          <a:blip r:embed="rId3"/>
          <a:srcRect t="22535" b="15774"/>
          <a:stretch/>
        </p:blipFill>
        <p:spPr>
          <a:xfrm>
            <a:off x="4022745" y="455136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26"/>
          <p:cNvPicPr/>
          <p:nvPr/>
        </p:nvPicPr>
        <p:blipFill>
          <a:blip r:embed="rId4"/>
          <a:stretch/>
        </p:blipFill>
        <p:spPr>
          <a:xfrm>
            <a:off x="8369100" y="596034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45" name="Straight Arrow Connector 21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146" name="Straight Arrow Connector 22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148" name="Picture 147"/>
          <p:cNvPicPr/>
          <p:nvPr/>
        </p:nvPicPr>
        <p:blipFill>
          <a:blip r:embed="rId5"/>
          <a:stretch/>
        </p:blipFill>
        <p:spPr>
          <a:xfrm>
            <a:off x="3779100" y="1416780"/>
            <a:ext cx="321804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9" name="Picture 148"/>
          <p:cNvPicPr/>
          <p:nvPr/>
        </p:nvPicPr>
        <p:blipFill>
          <a:blip r:embed="rId6"/>
          <a:stretch/>
        </p:blipFill>
        <p:spPr>
          <a:xfrm>
            <a:off x="7429500" y="1088100"/>
            <a:ext cx="4392720" cy="4674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Box 49"/>
          <p:cNvSpPr/>
          <p:nvPr/>
        </p:nvSpPr>
        <p:spPr>
          <a:xfrm>
            <a:off x="0" y="0"/>
            <a:ext cx="986292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spcBef>
                <a:spcPts val="1191"/>
              </a:spcBef>
              <a:spcAft>
                <a:spcPts val="992"/>
              </a:spcAft>
            </a:pPr>
            <a:r>
              <a:rPr lang="en-US" dirty="0">
                <a:solidFill>
                  <a:schemeClr val="dk1"/>
                </a:solidFill>
              </a:rPr>
              <a:t>AF3 Model/</a:t>
            </a:r>
            <a:r>
              <a:rPr lang="en-US" dirty="0" err="1">
                <a:solidFill>
                  <a:schemeClr val="dk1"/>
                </a:solidFill>
              </a:rPr>
              <a:t>ChimeraX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1 Copy each VLTF2_VACCW</a:t>
            </a:r>
            <a:r>
              <a:rPr lang="en-US" dirty="0">
                <a:solidFill>
                  <a:schemeClr val="dk1"/>
                </a:solidFill>
                <a:ea typeface="Microsoft YaHei"/>
              </a:rPr>
              <a:t> (</a:t>
            </a:r>
            <a:r>
              <a:rPr lang="en-US" dirty="0">
                <a:solidFill>
                  <a:srgbClr val="C9211E"/>
                </a:solidFill>
                <a:ea typeface="Microsoft YaHei"/>
              </a:rPr>
              <a:t>A1L</a:t>
            </a:r>
            <a:r>
              <a:rPr lang="en-US" dirty="0">
                <a:solidFill>
                  <a:schemeClr val="dk1"/>
                </a:solidFill>
                <a:ea typeface="Microsoft YaHei"/>
              </a:rPr>
              <a:t>)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 vs VLTF1_VACCW</a:t>
            </a:r>
            <a:r>
              <a:rPr lang="en-US" dirty="0">
                <a:ea typeface="Microsoft YaHei"/>
              </a:rPr>
              <a:t> (</a:t>
            </a:r>
            <a:r>
              <a:rPr lang="en-US" dirty="0">
                <a:solidFill>
                  <a:srgbClr val="C9211E"/>
                </a:solidFill>
                <a:ea typeface="Microsoft YaHei"/>
              </a:rPr>
              <a:t>G8R</a:t>
            </a:r>
            <a:r>
              <a:rPr lang="en-US" dirty="0">
                <a:ea typeface="Microsoft YaHei"/>
              </a:rPr>
              <a:t>)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Box 50"/>
          <p:cNvSpPr/>
          <p:nvPr/>
        </p:nvSpPr>
        <p:spPr>
          <a:xfrm>
            <a:off x="0" y="5864103"/>
            <a:ext cx="1225752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Seems to have medium to high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ipTM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. </a:t>
            </a:r>
            <a:r>
              <a:rPr lang="en-US" dirty="0">
                <a:solidFill>
                  <a:srgbClr val="0070C0"/>
                </a:solidFill>
              </a:rPr>
              <a:t>This is potentially useful, these are two late factors, and both are clearly named as such. You have a potential interaction between the larger chain and the N-terminal domain of the smaller  chain (red boxed).</a:t>
            </a:r>
            <a:r>
              <a:rPr lang="en-US" dirty="0">
                <a:solidFill>
                  <a:srgbClr val="0070C0"/>
                </a:solidFill>
                <a:highlight>
                  <a:srgbClr val="FFFF00"/>
                </a:highlight>
              </a:rPr>
              <a:t> Please label the chains above the PAE.</a:t>
            </a:r>
            <a:endParaRPr lang="en-US" b="0" u="none" strike="noStrike" dirty="0">
              <a:solidFill>
                <a:srgbClr val="000000"/>
              </a:solidFill>
              <a:effectLst/>
              <a:highlight>
                <a:srgbClr val="FFFF00"/>
              </a:highlight>
              <a:uFillTx/>
              <a:latin typeface="Arial"/>
            </a:endParaRPr>
          </a:p>
        </p:txBody>
      </p:sp>
      <p:sp>
        <p:nvSpPr>
          <p:cNvPr id="162" name="TextBox 51"/>
          <p:cNvSpPr/>
          <p:nvPr/>
        </p:nvSpPr>
        <p:spPr>
          <a:xfrm>
            <a:off x="71295" y="434478"/>
            <a:ext cx="1494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0.7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0.63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3" name="Picture 29"/>
          <p:cNvPicPr/>
          <p:nvPr/>
        </p:nvPicPr>
        <p:blipFill>
          <a:blip r:embed="rId2"/>
          <a:srcRect t="22535" b="15774"/>
          <a:stretch/>
        </p:blipFill>
        <p:spPr>
          <a:xfrm>
            <a:off x="3784156" y="3863938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4" name="Picture 30"/>
          <p:cNvPicPr/>
          <p:nvPr/>
        </p:nvPicPr>
        <p:blipFill>
          <a:blip r:embed="rId3"/>
          <a:stretch/>
        </p:blipFill>
        <p:spPr>
          <a:xfrm>
            <a:off x="8406406" y="5435439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Picture 167"/>
          <p:cNvPicPr/>
          <p:nvPr/>
        </p:nvPicPr>
        <p:blipFill>
          <a:blip r:embed="rId4"/>
          <a:srcRect l="11517" r="5837"/>
          <a:stretch>
            <a:fillRect/>
          </a:stretch>
        </p:blipFill>
        <p:spPr>
          <a:xfrm>
            <a:off x="3950620" y="720818"/>
            <a:ext cx="2659601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9" name="Picture 168"/>
          <p:cNvPicPr/>
          <p:nvPr/>
        </p:nvPicPr>
        <p:blipFill>
          <a:blip r:embed="rId5"/>
          <a:stretch/>
        </p:blipFill>
        <p:spPr>
          <a:xfrm>
            <a:off x="7466806" y="563199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9F897C1-0876-0F46-9750-D5019BE80B19}"/>
              </a:ext>
            </a:extLst>
          </p:cNvPr>
          <p:cNvGrpSpPr/>
          <p:nvPr/>
        </p:nvGrpSpPr>
        <p:grpSpPr>
          <a:xfrm>
            <a:off x="71295" y="1210119"/>
            <a:ext cx="3679479" cy="4027320"/>
            <a:chOff x="398870" y="1882800"/>
            <a:chExt cx="3679479" cy="4027320"/>
          </a:xfrm>
        </p:grpSpPr>
        <p:cxnSp>
          <p:nvCxnSpPr>
            <p:cNvPr id="165" name="Straight Arrow Connector 25"/>
            <p:cNvCxnSpPr/>
            <p:nvPr/>
          </p:nvCxnSpPr>
          <p:spPr>
            <a:xfrm>
              <a:off x="1689120" y="2812320"/>
              <a:ext cx="720" cy="720"/>
            </a:xfrm>
            <a:prstGeom prst="straightConnector1">
              <a:avLst/>
            </a:prstGeom>
            <a:ln w="0">
              <a:solidFill>
                <a:srgbClr val="156082"/>
              </a:solidFill>
              <a:tailEnd type="triangle" w="med" len="med"/>
            </a:ln>
          </p:spPr>
        </p:cxnSp>
        <p:cxnSp>
          <p:nvCxnSpPr>
            <p:cNvPr id="166" name="Straight Arrow Connector 26"/>
            <p:cNvCxnSpPr/>
            <p:nvPr/>
          </p:nvCxnSpPr>
          <p:spPr>
            <a:xfrm>
              <a:off x="1689120" y="2812320"/>
              <a:ext cx="720" cy="720"/>
            </a:xfrm>
            <a:prstGeom prst="straightConnector1">
              <a:avLst/>
            </a:prstGeom>
            <a:ln w="0">
              <a:solidFill>
                <a:srgbClr val="156082"/>
              </a:solidFill>
              <a:tailEnd type="triangle" w="med" len="med"/>
            </a:ln>
          </p:spPr>
        </p:cxnSp>
        <p:pic>
          <p:nvPicPr>
            <p:cNvPr id="167" name="Picture 166"/>
            <p:cNvPicPr/>
            <p:nvPr/>
          </p:nvPicPr>
          <p:blipFill>
            <a:blip r:embed="rId6"/>
            <a:srcRect l="4604" r="8398"/>
            <a:stretch>
              <a:fillRect/>
            </a:stretch>
          </p:blipFill>
          <p:spPr>
            <a:xfrm>
              <a:off x="398870" y="2514600"/>
              <a:ext cx="3218040" cy="33955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70" name="Straight Connector 169"/>
            <p:cNvSpPr/>
            <p:nvPr/>
          </p:nvSpPr>
          <p:spPr>
            <a:xfrm>
              <a:off x="1060155" y="2283577"/>
              <a:ext cx="247650" cy="495300"/>
            </a:xfrm>
            <a:prstGeom prst="line">
              <a:avLst/>
            </a:prstGeom>
            <a:ln w="0">
              <a:solidFill>
                <a:schemeClr val="tx1"/>
              </a:solidFill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1" name="Straight Connector 170"/>
            <p:cNvSpPr/>
            <p:nvPr/>
          </p:nvSpPr>
          <p:spPr>
            <a:xfrm flipH="1">
              <a:off x="2805945" y="2392499"/>
              <a:ext cx="162720" cy="488160"/>
            </a:xfrm>
            <a:prstGeom prst="line">
              <a:avLst/>
            </a:prstGeom>
            <a:ln w="0">
              <a:solidFill>
                <a:schemeClr val="tx1"/>
              </a:solidFill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72" name="TextBox 85"/>
            <p:cNvSpPr/>
            <p:nvPr/>
          </p:nvSpPr>
          <p:spPr>
            <a:xfrm>
              <a:off x="398870" y="1882800"/>
              <a:ext cx="1817869" cy="364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</a:pPr>
              <a:r>
                <a:rPr lang="en-US" sz="1800" b="0" u="none" strike="noStrike" dirty="0">
                  <a:solidFill>
                    <a:schemeClr val="dk1"/>
                  </a:solidFill>
                  <a:effectLst/>
                  <a:uFillTx/>
                  <a:latin typeface="Aptos"/>
                  <a:ea typeface="Microsoft YaHei"/>
                </a:rPr>
                <a:t>VLTF1_VACCW</a:t>
              </a: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" name="TextBox 85">
              <a:extLst>
                <a:ext uri="{FF2B5EF4-FFF2-40B4-BE49-F238E27FC236}">
                  <a16:creationId xmlns:a16="http://schemas.microsoft.com/office/drawing/2014/main" id="{86AD4D21-67C7-3621-B4B3-11CC4EC773F5}"/>
                </a:ext>
              </a:extLst>
            </p:cNvPr>
            <p:cNvSpPr/>
            <p:nvPr/>
          </p:nvSpPr>
          <p:spPr>
            <a:xfrm>
              <a:off x="2260480" y="1966769"/>
              <a:ext cx="1817869" cy="364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</a:pPr>
              <a:r>
                <a:rPr lang="en-US" sz="1800" b="0" u="none" strike="noStrike" dirty="0">
                  <a:solidFill>
                    <a:schemeClr val="dk1"/>
                  </a:solidFill>
                  <a:effectLst/>
                  <a:uFillTx/>
                  <a:latin typeface="Aptos"/>
                  <a:ea typeface="Microsoft YaHei"/>
                </a:rPr>
                <a:t>VLTF2_VACCW</a:t>
              </a: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7BE3877-3C13-D3BC-36A3-15182FC18CC6}"/>
              </a:ext>
            </a:extLst>
          </p:cNvPr>
          <p:cNvSpPr/>
          <p:nvPr/>
        </p:nvSpPr>
        <p:spPr>
          <a:xfrm>
            <a:off x="9009268" y="1069096"/>
            <a:ext cx="2945955" cy="29054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CF5545-114C-67BD-5509-37D04D2B48EB}"/>
              </a:ext>
            </a:extLst>
          </p:cNvPr>
          <p:cNvSpPr/>
          <p:nvPr/>
        </p:nvSpPr>
        <p:spPr>
          <a:xfrm rot="5400000">
            <a:off x="6194964" y="3672814"/>
            <a:ext cx="2945955" cy="29054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79"/>
          <p:cNvPicPr/>
          <p:nvPr/>
        </p:nvPicPr>
        <p:blipFill>
          <a:blip r:embed="rId2"/>
          <a:srcRect l="7617" r="7587"/>
          <a:stretch>
            <a:fillRect/>
          </a:stretch>
        </p:blipFill>
        <p:spPr>
          <a:xfrm>
            <a:off x="249864" y="895517"/>
            <a:ext cx="3136605" cy="3395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3" name="TextBox 52"/>
          <p:cNvSpPr/>
          <p:nvPr/>
        </p:nvSpPr>
        <p:spPr>
          <a:xfrm>
            <a:off x="0" y="21934"/>
            <a:ext cx="8917663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ts val="1191"/>
              </a:spcBef>
              <a:spcAft>
                <a:spcPts val="992"/>
              </a:spcAft>
            </a:pPr>
            <a:r>
              <a:rPr lang="en-US" dirty="0">
                <a:solidFill>
                  <a:schemeClr val="dk1"/>
                </a:solidFill>
              </a:rPr>
              <a:t>AF3 Model/</a:t>
            </a:r>
            <a:r>
              <a:rPr lang="en-US" dirty="0" err="1">
                <a:solidFill>
                  <a:schemeClr val="dk1"/>
                </a:solidFill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2 Copies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Aptos"/>
                <a:ea typeface="Microsoft YaHei"/>
              </a:rPr>
              <a:t>each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 VLTF2_VACCW (</a:t>
            </a:r>
            <a:r>
              <a:rPr lang="en-US" dirty="0">
                <a:solidFill>
                  <a:srgbClr val="C9211E"/>
                </a:solidFill>
                <a:ea typeface="Microsoft YaHei"/>
              </a:rPr>
              <a:t>A1L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) vs VLTF1_VA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CCW</a:t>
            </a:r>
            <a:r>
              <a:rPr lang="en-US" b="0" u="none" strike="noStrike" dirty="0">
                <a:effectLst/>
                <a:uFillTx/>
                <a:latin typeface="Aptos"/>
                <a:ea typeface="Microsoft YaHei"/>
              </a:rPr>
              <a:t> (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G8R</a:t>
            </a:r>
            <a:r>
              <a:rPr lang="en-US" b="0" u="none" strike="noStrike" dirty="0">
                <a:effectLst/>
                <a:uFillTx/>
                <a:latin typeface="Aptos"/>
                <a:ea typeface="Microsoft YaHei"/>
              </a:rPr>
              <a:t>)</a:t>
            </a:r>
            <a:endParaRPr lang="en-US" b="0" u="none" strike="noStrike" dirty="0">
              <a:effectLst/>
              <a:uFillTx/>
              <a:latin typeface="Arial"/>
            </a:endParaRPr>
          </a:p>
        </p:txBody>
      </p:sp>
      <p:sp>
        <p:nvSpPr>
          <p:cNvPr id="174" name="TextBox 53"/>
          <p:cNvSpPr/>
          <p:nvPr/>
        </p:nvSpPr>
        <p:spPr>
          <a:xfrm>
            <a:off x="-65219" y="6448172"/>
            <a:ext cx="7507168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Conclusions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Box 54"/>
          <p:cNvSpPr/>
          <p:nvPr/>
        </p:nvSpPr>
        <p:spPr>
          <a:xfrm>
            <a:off x="171180" y="563597"/>
            <a:ext cx="1646987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0.29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0.59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6" name="Picture 31"/>
          <p:cNvPicPr/>
          <p:nvPr/>
        </p:nvPicPr>
        <p:blipFill>
          <a:blip r:embed="rId3"/>
          <a:srcRect t="22535" b="15774"/>
          <a:stretch/>
        </p:blipFill>
        <p:spPr>
          <a:xfrm>
            <a:off x="4049974" y="3922757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7" name="Picture 32"/>
          <p:cNvPicPr/>
          <p:nvPr/>
        </p:nvPicPr>
        <p:blipFill>
          <a:blip r:embed="rId4"/>
          <a:stretch/>
        </p:blipFill>
        <p:spPr>
          <a:xfrm>
            <a:off x="8489016" y="5396551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78" name="Straight Arrow Connector 27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179" name="Straight Arrow Connector 28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181" name="Picture 180"/>
          <p:cNvPicPr/>
          <p:nvPr/>
        </p:nvPicPr>
        <p:blipFill>
          <a:blip r:embed="rId5"/>
          <a:srcRect l="6991" r="8095"/>
          <a:stretch>
            <a:fillRect/>
          </a:stretch>
        </p:blipFill>
        <p:spPr>
          <a:xfrm>
            <a:off x="4023687" y="697157"/>
            <a:ext cx="2732568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2" name="Picture 181"/>
          <p:cNvPicPr/>
          <p:nvPr/>
        </p:nvPicPr>
        <p:blipFill>
          <a:blip r:embed="rId6"/>
          <a:stretch/>
        </p:blipFill>
        <p:spPr>
          <a:xfrm>
            <a:off x="7549416" y="524311"/>
            <a:ext cx="4392720" cy="4674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189"/>
          <p:cNvPicPr/>
          <p:nvPr/>
        </p:nvPicPr>
        <p:blipFill>
          <a:blip r:embed="rId2"/>
          <a:srcRect l="9629" t="6732" r="9886"/>
          <a:stretch>
            <a:fillRect/>
          </a:stretch>
        </p:blipFill>
        <p:spPr>
          <a:xfrm>
            <a:off x="329608" y="1101853"/>
            <a:ext cx="2977117" cy="3166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4" name="TextBox 56"/>
          <p:cNvSpPr/>
          <p:nvPr/>
        </p:nvSpPr>
        <p:spPr>
          <a:xfrm>
            <a:off x="110059" y="6255943"/>
            <a:ext cx="777551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</a:t>
            </a:r>
            <a:r>
              <a:rPr lang="en-US" b="0" u="sng" strike="noStrike" dirty="0">
                <a:solidFill>
                  <a:schemeClr val="dk1"/>
                </a:solidFill>
                <a:effectLst/>
                <a:uFillTx/>
                <a:latin typeface="+mj-lt"/>
                <a:ea typeface="Microsoft YaHei"/>
              </a:rPr>
              <a:t>ns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+mj-lt"/>
                <a:ea typeface="Microsoft YaHei"/>
              </a:rPr>
              <a:t>: Seems to have low confidence from PAE and </a:t>
            </a:r>
            <a:r>
              <a:rPr lang="en-US" b="0" u="none" strike="noStrike" dirty="0" err="1">
                <a:solidFill>
                  <a:schemeClr val="dk1"/>
                </a:solidFill>
                <a:effectLst/>
                <a:uFillTx/>
                <a:latin typeface="+mj-lt"/>
                <a:ea typeface="Microsoft YaHei"/>
              </a:rPr>
              <a:t>pTM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+mj-lt"/>
                <a:ea typeface="Microsoft YaHei"/>
              </a:rPr>
              <a:t>, </a:t>
            </a:r>
            <a:r>
              <a:rPr lang="en-US" b="0" u="none" strike="noStrike" dirty="0" err="1">
                <a:solidFill>
                  <a:schemeClr val="dk1"/>
                </a:solidFill>
                <a:effectLst/>
                <a:uFillTx/>
                <a:latin typeface="+mj-lt"/>
                <a:ea typeface="Microsoft YaHei"/>
              </a:rPr>
              <a:t>ipTM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+mj-lt"/>
                <a:ea typeface="Microsoft YaHei"/>
              </a:rPr>
              <a:t>. </a:t>
            </a:r>
          </a:p>
          <a:p>
            <a:r>
              <a:rPr lang="en-US" dirty="0">
                <a:solidFill>
                  <a:schemeClr val="dk1"/>
                </a:solidFill>
                <a:highlight>
                  <a:srgbClr val="FFFF00"/>
                </a:highlight>
                <a:latin typeface="+mj-lt"/>
                <a:ea typeface="Microsoft YaHei"/>
              </a:rPr>
              <a:t>VITFs and VLTFs are entirely separate and would not be expected to interact.</a:t>
            </a:r>
            <a:r>
              <a:rPr lang="en-US" dirty="0">
                <a:solidFill>
                  <a:schemeClr val="dk1"/>
                </a:solidFill>
                <a:latin typeface="+mj-lt"/>
                <a:ea typeface="Microsoft YaHei"/>
              </a:rPr>
              <a:t> 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+mj-lt"/>
            </a:endParaRPr>
          </a:p>
        </p:txBody>
      </p:sp>
      <p:sp>
        <p:nvSpPr>
          <p:cNvPr id="185" name="TextBox 57"/>
          <p:cNvSpPr/>
          <p:nvPr/>
        </p:nvSpPr>
        <p:spPr>
          <a:xfrm>
            <a:off x="110059" y="779415"/>
            <a:ext cx="1708108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0.16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0.49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6" name="Picture 33"/>
          <p:cNvPicPr/>
          <p:nvPr/>
        </p:nvPicPr>
        <p:blipFill>
          <a:blip r:embed="rId3"/>
          <a:srcRect t="22535" b="15774"/>
          <a:stretch/>
        </p:blipFill>
        <p:spPr>
          <a:xfrm>
            <a:off x="3939455" y="357658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Picture 34"/>
          <p:cNvPicPr/>
          <p:nvPr/>
        </p:nvPicPr>
        <p:blipFill>
          <a:blip r:embed="rId4"/>
          <a:stretch/>
        </p:blipFill>
        <p:spPr>
          <a:xfrm>
            <a:off x="8525931" y="5531485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88" name="Straight Arrow Connector 29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189" name="Straight Arrow Connector 30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191" name="Picture 190"/>
          <p:cNvPicPr/>
          <p:nvPr/>
        </p:nvPicPr>
        <p:blipFill>
          <a:blip r:embed="rId5"/>
          <a:srcRect l="7497" r="8292"/>
          <a:stretch>
            <a:fillRect/>
          </a:stretch>
        </p:blipFill>
        <p:spPr>
          <a:xfrm>
            <a:off x="3576320" y="548227"/>
            <a:ext cx="2710279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2" name="Picture 191"/>
          <p:cNvPicPr/>
          <p:nvPr/>
        </p:nvPicPr>
        <p:blipFill>
          <a:blip r:embed="rId6"/>
          <a:stretch/>
        </p:blipFill>
        <p:spPr>
          <a:xfrm>
            <a:off x="7586331" y="659245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3" name="TextBox 55"/>
          <p:cNvSpPr/>
          <p:nvPr/>
        </p:nvSpPr>
        <p:spPr>
          <a:xfrm>
            <a:off x="-1" y="21606"/>
            <a:ext cx="11171977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r>
              <a:rPr lang="en-US" dirty="0">
                <a:solidFill>
                  <a:schemeClr val="dk1"/>
                </a:solidFill>
              </a:rPr>
              <a:t>AF3 Model/</a:t>
            </a:r>
            <a:r>
              <a:rPr lang="en-US" dirty="0" err="1">
                <a:solidFill>
                  <a:schemeClr val="dk1"/>
                </a:solidFill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1 copy each VTF3S_VACCW (</a:t>
            </a:r>
            <a:r>
              <a:rPr lang="en-US" dirty="0">
                <a:solidFill>
                  <a:srgbClr val="FF0000"/>
                </a:solidFill>
                <a:ea typeface="Microsoft YaHei"/>
              </a:rPr>
              <a:t>VITF3 small subunit/ </a:t>
            </a:r>
            <a:r>
              <a:rPr lang="en-US" sz="1800" b="0" u="none" strike="noStrike" dirty="0">
                <a:solidFill>
                  <a:srgbClr val="FF0000"/>
                </a:solidFill>
                <a:effectLst/>
                <a:uFillTx/>
                <a:latin typeface="Aptos"/>
                <a:ea typeface="Microsoft YaHei"/>
              </a:rPr>
              <a:t>A8R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) an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d VLTF1_VACCW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 </a:t>
            </a:r>
            <a:r>
              <a:rPr lang="en-US" dirty="0">
                <a:solidFill>
                  <a:srgbClr val="C9211E"/>
                </a:solidFill>
                <a:latin typeface="Aptos"/>
                <a:ea typeface="Microsoft YaHei"/>
              </a:rPr>
              <a:t> (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G8R)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Box 58"/>
          <p:cNvSpPr/>
          <p:nvPr/>
        </p:nvSpPr>
        <p:spPr>
          <a:xfrm>
            <a:off x="0" y="44577"/>
            <a:ext cx="10655929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Model/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1 Copy PG110_VACCW (</a:t>
            </a:r>
            <a:r>
              <a:rPr lang="en-US" sz="1800" b="0" u="none" strike="noStrike" dirty="0">
                <a:solidFill>
                  <a:srgbClr val="FF0000"/>
                </a:solidFill>
                <a:effectLst/>
                <a:uFillTx/>
                <a:latin typeface="Aptos"/>
                <a:ea typeface="Microsoft YaHei"/>
              </a:rPr>
              <a:t>VLTF4/H5R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) vs VI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ea typeface="Microsoft YaHei"/>
              </a:rPr>
              <a:t>TF3_VACCW 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ea typeface="Microsoft YaHei"/>
              </a:rPr>
              <a:t>(</a:t>
            </a:r>
            <a:r>
              <a:rPr lang="en-US" dirty="0">
                <a:solidFill>
                  <a:srgbClr val="FF0000"/>
                </a:solidFill>
                <a:ea typeface="Microsoft YaHei"/>
              </a:rPr>
              <a:t>VITF3 large subunit/ A23R).</a:t>
            </a:r>
            <a:endParaRPr lang="en-US" b="0" u="none" strike="noStrike" dirty="0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94" name="TextBox 59"/>
          <p:cNvSpPr/>
          <p:nvPr/>
        </p:nvSpPr>
        <p:spPr>
          <a:xfrm>
            <a:off x="76484" y="6168546"/>
            <a:ext cx="7790978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Conclusions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.</a:t>
            </a:r>
          </a:p>
          <a:p>
            <a:r>
              <a:rPr lang="en-US" dirty="0">
                <a:solidFill>
                  <a:schemeClr val="dk1"/>
                </a:solidFill>
                <a:highlight>
                  <a:srgbClr val="FFFF00"/>
                </a:highlight>
                <a:ea typeface="Microsoft YaHei"/>
              </a:rPr>
              <a:t>VITFs and VLTFs are entirely separate and would not be expected to interact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 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Box 60"/>
          <p:cNvSpPr/>
          <p:nvPr/>
        </p:nvSpPr>
        <p:spPr>
          <a:xfrm>
            <a:off x="0" y="528498"/>
            <a:ext cx="1588413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0.13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0.49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6" name="Picture 35"/>
          <p:cNvPicPr/>
          <p:nvPr/>
        </p:nvPicPr>
        <p:blipFill>
          <a:blip r:embed="rId2"/>
          <a:srcRect t="22535" b="15774"/>
          <a:stretch/>
        </p:blipFill>
        <p:spPr>
          <a:xfrm>
            <a:off x="4114800" y="4090982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7" name="Picture 36"/>
          <p:cNvPicPr/>
          <p:nvPr/>
        </p:nvPicPr>
        <p:blipFill>
          <a:blip r:embed="rId3"/>
          <a:stretch/>
        </p:blipFill>
        <p:spPr>
          <a:xfrm>
            <a:off x="8409240" y="5749901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98" name="Straight Arrow Connector 31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199" name="Straight Arrow Connector 32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200" name="Picture 199"/>
          <p:cNvPicPr/>
          <p:nvPr/>
        </p:nvPicPr>
        <p:blipFill>
          <a:blip r:embed="rId4"/>
          <a:srcRect l="2876" t="6732" r="5830" b="3680"/>
          <a:stretch>
            <a:fillRect/>
          </a:stretch>
        </p:blipFill>
        <p:spPr>
          <a:xfrm>
            <a:off x="648" y="1173375"/>
            <a:ext cx="3376943" cy="304196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1" name="Picture 200"/>
          <p:cNvPicPr/>
          <p:nvPr/>
        </p:nvPicPr>
        <p:blipFill>
          <a:blip r:embed="rId5"/>
          <a:srcRect l="3290" t="6087" r="8390"/>
          <a:stretch>
            <a:fillRect/>
          </a:stretch>
        </p:blipFill>
        <p:spPr>
          <a:xfrm>
            <a:off x="3720974" y="1297731"/>
            <a:ext cx="2842788" cy="279325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2" name="Picture 201"/>
          <p:cNvPicPr/>
          <p:nvPr/>
        </p:nvPicPr>
        <p:blipFill>
          <a:blip r:embed="rId6"/>
          <a:stretch/>
        </p:blipFill>
        <p:spPr>
          <a:xfrm>
            <a:off x="7666560" y="787643"/>
            <a:ext cx="4392720" cy="4674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09"/>
          <p:cNvPicPr/>
          <p:nvPr/>
        </p:nvPicPr>
        <p:blipFill>
          <a:blip r:embed="rId2"/>
          <a:srcRect l="9973" t="2466" r="10481"/>
          <a:stretch>
            <a:fillRect/>
          </a:stretch>
        </p:blipFill>
        <p:spPr>
          <a:xfrm>
            <a:off x="307818" y="918585"/>
            <a:ext cx="2942376" cy="331177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3" name="TextBox 61"/>
          <p:cNvSpPr/>
          <p:nvPr/>
        </p:nvSpPr>
        <p:spPr>
          <a:xfrm>
            <a:off x="0" y="41976"/>
            <a:ext cx="10556341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/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): 2 copies VLTF1_VACCW (</a:t>
            </a:r>
            <a:r>
              <a:rPr lang="en-US" sz="1800" b="0" u="none" strike="noStrike" dirty="0">
                <a:solidFill>
                  <a:srgbClr val="FF0000"/>
                </a:solidFill>
                <a:effectLst/>
                <a:uFillTx/>
                <a:latin typeface="Aptos"/>
                <a:ea typeface="Microsoft YaHei"/>
              </a:rPr>
              <a:t>G8R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) and 2 copies of VTF3S_VACCW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 (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VITF-3 small subunit/A8R</a:t>
            </a:r>
            <a:r>
              <a:rPr lang="en-US" b="0" u="none" strike="noStrike" dirty="0">
                <a:effectLst/>
                <a:uFillTx/>
                <a:latin typeface="Aptos"/>
                <a:ea typeface="Microsoft YaHei"/>
              </a:rPr>
              <a:t>)</a:t>
            </a:r>
            <a:endParaRPr lang="en-US" b="0" u="none" strike="noStrike" dirty="0">
              <a:effectLst/>
              <a:uFillTx/>
              <a:latin typeface="Arial"/>
            </a:endParaRPr>
          </a:p>
        </p:txBody>
      </p:sp>
      <p:sp>
        <p:nvSpPr>
          <p:cNvPr id="204" name="TextBox 62"/>
          <p:cNvSpPr/>
          <p:nvPr/>
        </p:nvSpPr>
        <p:spPr>
          <a:xfrm>
            <a:off x="-1" y="6213123"/>
            <a:ext cx="7804087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Conclusions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: Seems to have low confidence from PAE and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.</a:t>
            </a:r>
          </a:p>
          <a:p>
            <a:r>
              <a:rPr lang="en-US" dirty="0">
                <a:solidFill>
                  <a:schemeClr val="dk1"/>
                </a:solidFill>
                <a:highlight>
                  <a:srgbClr val="FFFF00"/>
                </a:highlight>
                <a:ea typeface="Microsoft YaHei"/>
              </a:rPr>
              <a:t>VITFs and VLTFs are entirely separate and would not be expected to interact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Box 63"/>
          <p:cNvSpPr/>
          <p:nvPr/>
        </p:nvSpPr>
        <p:spPr>
          <a:xfrm>
            <a:off x="0" y="536783"/>
            <a:ext cx="16065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0.23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0.37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6" name="Picture 37"/>
          <p:cNvPicPr/>
          <p:nvPr/>
        </p:nvPicPr>
        <p:blipFill>
          <a:blip r:embed="rId3"/>
          <a:srcRect t="22535" b="15774"/>
          <a:stretch/>
        </p:blipFill>
        <p:spPr>
          <a:xfrm>
            <a:off x="3918841" y="3898115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7" name="Picture 38"/>
          <p:cNvPicPr/>
          <p:nvPr/>
        </p:nvPicPr>
        <p:blipFill>
          <a:blip r:embed="rId4"/>
          <a:stretch/>
        </p:blipFill>
        <p:spPr>
          <a:xfrm>
            <a:off x="8026200" y="5689585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08" name="Straight Arrow Connector 33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209" name="Straight Arrow Connector 34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211" name="Picture 210"/>
          <p:cNvPicPr/>
          <p:nvPr/>
        </p:nvPicPr>
        <p:blipFill>
          <a:blip r:embed="rId5"/>
          <a:srcRect l="6103" r="13172" b="4118"/>
          <a:stretch>
            <a:fillRect/>
          </a:stretch>
        </p:blipFill>
        <p:spPr>
          <a:xfrm>
            <a:off x="3806229" y="903056"/>
            <a:ext cx="2598344" cy="2851842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2" name="Picture 211"/>
          <p:cNvPicPr/>
          <p:nvPr/>
        </p:nvPicPr>
        <p:blipFill>
          <a:blip r:embed="rId6"/>
          <a:stretch/>
        </p:blipFill>
        <p:spPr>
          <a:xfrm>
            <a:off x="7283520" y="767077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F4A86A-7257-0EBC-9390-D3A520CB4ABC}"/>
              </a:ext>
            </a:extLst>
          </p:cNvPr>
          <p:cNvSpPr txBox="1"/>
          <p:nvPr/>
        </p:nvSpPr>
        <p:spPr>
          <a:xfrm>
            <a:off x="7439395" y="6266575"/>
            <a:ext cx="4080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highlight>
                  <a:srgbClr val="FFFF00"/>
                </a:highlight>
              </a:rPr>
              <a:t> Please label the chains above the PAE.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Box 20"/>
          <p:cNvSpPr/>
          <p:nvPr/>
        </p:nvSpPr>
        <p:spPr>
          <a:xfrm>
            <a:off x="33543" y="5461735"/>
            <a:ext cx="1154484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The homodimer structure is predicted with high confidence, exhibiting strong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pLDDT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scores throughout, indicating a well-folded complex. The PAE shows consistently low alignment errors across the dimer interface, suggesting a stable interaction, which makes sense as this interaction has been experimentally solved.</a:t>
            </a:r>
            <a:r>
              <a:rPr lang="en-US" dirty="0">
                <a:solidFill>
                  <a:srgbClr val="0070C0"/>
                </a:solidFill>
                <a:highlight>
                  <a:srgbClr val="FFFF00"/>
                </a:highlight>
              </a:rPr>
              <a:t> Please label the chains above the PAE. Why does there appear to be THREE chains in the PAE?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BD34C6-1AE8-6D71-FAC3-A1C6C3720753}"/>
              </a:ext>
            </a:extLst>
          </p:cNvPr>
          <p:cNvGrpSpPr/>
          <p:nvPr/>
        </p:nvGrpSpPr>
        <p:grpSpPr>
          <a:xfrm>
            <a:off x="36270" y="723900"/>
            <a:ext cx="3478320" cy="3652920"/>
            <a:chOff x="-47160" y="2286000"/>
            <a:chExt cx="3478320" cy="3652920"/>
          </a:xfrm>
        </p:grpSpPr>
        <p:pic>
          <p:nvPicPr>
            <p:cNvPr id="220" name="Picture 219"/>
            <p:cNvPicPr/>
            <p:nvPr/>
          </p:nvPicPr>
          <p:blipFill>
            <a:blip r:embed="rId2"/>
            <a:srcRect l="42841" b="18555"/>
            <a:stretch/>
          </p:blipFill>
          <p:spPr>
            <a:xfrm rot="21594000">
              <a:off x="-47160" y="2811600"/>
              <a:ext cx="3478320" cy="31273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4" name="TextBox 22"/>
            <p:cNvSpPr/>
            <p:nvPr/>
          </p:nvSpPr>
          <p:spPr>
            <a:xfrm>
              <a:off x="2286000" y="2286000"/>
              <a:ext cx="608880" cy="36787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</a:pPr>
              <a:r>
                <a:rPr lang="en-US" sz="1800" b="0" u="none" strike="noStrike" dirty="0">
                  <a:solidFill>
                    <a:schemeClr val="dk1"/>
                  </a:solidFill>
                  <a:effectLst/>
                  <a:uFillTx/>
                  <a:latin typeface="Aptos"/>
                </a:rPr>
                <a:t>D1</a:t>
              </a: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5" name="Straight Connector 224"/>
            <p:cNvSpPr/>
            <p:nvPr/>
          </p:nvSpPr>
          <p:spPr>
            <a:xfrm>
              <a:off x="2514600" y="2650680"/>
              <a:ext cx="360" cy="549720"/>
            </a:xfrm>
            <a:prstGeom prst="line">
              <a:avLst/>
            </a:prstGeom>
            <a:ln w="0">
              <a:solidFill>
                <a:srgbClr val="3465A4"/>
              </a:solidFill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6" name="TextBox 23"/>
            <p:cNvSpPr/>
            <p:nvPr/>
          </p:nvSpPr>
          <p:spPr>
            <a:xfrm>
              <a:off x="254520" y="3200400"/>
              <a:ext cx="745605" cy="36787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</a:pPr>
              <a:r>
                <a:rPr lang="en-US" sz="1800" b="0" u="none" strike="noStrike" dirty="0">
                  <a:solidFill>
                    <a:schemeClr val="dk1"/>
                  </a:solidFill>
                  <a:effectLst/>
                  <a:uFillTx/>
                  <a:latin typeface="Aptos"/>
                </a:rPr>
                <a:t>D12</a:t>
              </a: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7" name="Straight Connector 226"/>
            <p:cNvSpPr/>
            <p:nvPr/>
          </p:nvSpPr>
          <p:spPr>
            <a:xfrm>
              <a:off x="685800" y="3565080"/>
              <a:ext cx="360" cy="321120"/>
            </a:xfrm>
            <a:prstGeom prst="line">
              <a:avLst/>
            </a:prstGeom>
            <a:ln w="0">
              <a:solidFill>
                <a:srgbClr val="3465A4"/>
              </a:solidFill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13" name="TextBox 19"/>
          <p:cNvSpPr/>
          <p:nvPr/>
        </p:nvSpPr>
        <p:spPr>
          <a:xfrm>
            <a:off x="195120" y="146880"/>
            <a:ext cx="869364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AF3 Model/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ChimeraX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1 Copy MCES_VACCW vs MCEL_VAC</a:t>
            </a:r>
            <a:r>
              <a:rPr lang="en-US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CW </a:t>
            </a:r>
            <a:r>
              <a:rPr lang="en-US" b="0" u="none" strike="noStrike" dirty="0">
                <a:solidFill>
                  <a:srgbClr val="C9211E"/>
                </a:solidFill>
                <a:effectLst/>
                <a:uFillTx/>
                <a:latin typeface="Aptos"/>
              </a:rPr>
              <a:t>(capping enzyme)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Box 21"/>
          <p:cNvSpPr/>
          <p:nvPr/>
        </p:nvSpPr>
        <p:spPr>
          <a:xfrm>
            <a:off x="132507" y="853903"/>
            <a:ext cx="1556613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0.89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0.54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6" name="Picture 1"/>
          <p:cNvPicPr/>
          <p:nvPr/>
        </p:nvPicPr>
        <p:blipFill>
          <a:blip r:embed="rId3"/>
          <a:srcRect t="22535" b="15774"/>
          <a:stretch/>
        </p:blipFill>
        <p:spPr>
          <a:xfrm>
            <a:off x="4090828" y="3701521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7" name="Picture 3"/>
          <p:cNvPicPr/>
          <p:nvPr/>
        </p:nvPicPr>
        <p:blipFill>
          <a:blip r:embed="rId4"/>
          <a:stretch/>
        </p:blipFill>
        <p:spPr>
          <a:xfrm>
            <a:off x="7938651" y="473067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9" name="Picture 218"/>
          <p:cNvPicPr/>
          <p:nvPr/>
        </p:nvPicPr>
        <p:blipFill>
          <a:blip r:embed="rId5"/>
          <a:stretch/>
        </p:blipFill>
        <p:spPr>
          <a:xfrm>
            <a:off x="7582209" y="635539"/>
            <a:ext cx="4884840" cy="399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1" name="Picture 220"/>
          <p:cNvPicPr/>
          <p:nvPr/>
        </p:nvPicPr>
        <p:blipFill>
          <a:blip r:embed="rId6"/>
          <a:srcRect l="35494" t="8529" r="8372" b="14483"/>
          <a:stretch/>
        </p:blipFill>
        <p:spPr>
          <a:xfrm>
            <a:off x="3472200" y="698171"/>
            <a:ext cx="3342960" cy="29710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F2DA9F-D182-9F38-CBD3-A3610F2C6210}"/>
              </a:ext>
            </a:extLst>
          </p:cNvPr>
          <p:cNvGrpSpPr/>
          <p:nvPr/>
        </p:nvGrpSpPr>
        <p:grpSpPr>
          <a:xfrm>
            <a:off x="0" y="619405"/>
            <a:ext cx="3798360" cy="4117998"/>
            <a:chOff x="228600" y="2286000"/>
            <a:chExt cx="3798360" cy="4117998"/>
          </a:xfrm>
        </p:grpSpPr>
        <p:pic>
          <p:nvPicPr>
            <p:cNvPr id="233" name="Picture 232"/>
            <p:cNvPicPr/>
            <p:nvPr/>
          </p:nvPicPr>
          <p:blipFill>
            <a:blip r:embed="rId2"/>
            <a:srcRect l="13630" r="18177"/>
            <a:stretch/>
          </p:blipFill>
          <p:spPr>
            <a:xfrm>
              <a:off x="228600" y="2662200"/>
              <a:ext cx="2971080" cy="28234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35" name="Straight Connector 234"/>
            <p:cNvSpPr/>
            <p:nvPr/>
          </p:nvSpPr>
          <p:spPr>
            <a:xfrm>
              <a:off x="2514600" y="2743200"/>
              <a:ext cx="360" cy="685800"/>
            </a:xfrm>
            <a:prstGeom prst="line">
              <a:avLst/>
            </a:prstGeom>
            <a:ln w="0">
              <a:solidFill>
                <a:srgbClr val="3465A4"/>
              </a:solidFill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6" name="Straight Connector 235"/>
            <p:cNvSpPr/>
            <p:nvPr/>
          </p:nvSpPr>
          <p:spPr>
            <a:xfrm flipV="1">
              <a:off x="2743200" y="5029200"/>
              <a:ext cx="228600" cy="914400"/>
            </a:xfrm>
            <a:prstGeom prst="line">
              <a:avLst/>
            </a:prstGeom>
            <a:ln w="0">
              <a:solidFill>
                <a:srgbClr val="3465A4"/>
              </a:solidFill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7" name="TextBox 6"/>
            <p:cNvSpPr/>
            <p:nvPr/>
          </p:nvSpPr>
          <p:spPr>
            <a:xfrm>
              <a:off x="940320" y="6036120"/>
              <a:ext cx="2259360" cy="36787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</a:pPr>
              <a:r>
                <a:rPr lang="en-US" sz="1800" b="0" u="none" strike="noStrike" dirty="0">
                  <a:solidFill>
                    <a:schemeClr val="dk1"/>
                  </a:solidFill>
                  <a:effectLst/>
                  <a:uFillTx/>
                  <a:latin typeface="Aptos"/>
                </a:rPr>
                <a:t>Capping Enzyme D1 </a:t>
              </a: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8" name="TextBox 18"/>
            <p:cNvSpPr/>
            <p:nvPr/>
          </p:nvSpPr>
          <p:spPr>
            <a:xfrm>
              <a:off x="1626120" y="2286000"/>
              <a:ext cx="2400840" cy="36787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</a:pPr>
              <a:r>
                <a:rPr lang="en-US" sz="1800" b="0" u="none" strike="noStrike" dirty="0">
                  <a:solidFill>
                    <a:schemeClr val="dk1"/>
                  </a:solidFill>
                  <a:effectLst/>
                  <a:uFillTx/>
                  <a:latin typeface="Aptos"/>
                </a:rPr>
                <a:t>Capping Enzyme D12 </a:t>
              </a: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28" name="TextBox 1"/>
          <p:cNvSpPr/>
          <p:nvPr/>
        </p:nvSpPr>
        <p:spPr>
          <a:xfrm>
            <a:off x="0" y="31680"/>
            <a:ext cx="1123488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Model: RNAP (RP147, RP132, RP35, RP30, RP22,RP19, RP18, RP07)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with Capping Enzyme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Box 2"/>
          <p:cNvSpPr/>
          <p:nvPr/>
        </p:nvSpPr>
        <p:spPr>
          <a:xfrm>
            <a:off x="0" y="5287843"/>
            <a:ext cx="1219200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ts val="1191"/>
              </a:spcBef>
              <a:spcAft>
                <a:spcPts val="992"/>
              </a:spcAft>
            </a:pPr>
            <a:r>
              <a:rPr lang="en-US" sz="1800" b="0" u="sng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Conclusion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: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pLDDT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is high confidence in central domain. The structure exhibits high overall confidence with strong 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pLDDT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scores, indicating a well-folded complex. The PAE shows low alignment errors across most regions, suggesting stable interactions.</a:t>
            </a:r>
            <a:r>
              <a:rPr lang="en-US" sz="1800" b="0" u="none" strike="noStrike" dirty="0">
                <a:solidFill>
                  <a:srgbClr val="0070C0"/>
                </a:solidFill>
                <a:effectLst/>
                <a:uFillTx/>
                <a:latin typeface="Aptos"/>
              </a:rPr>
              <a:t> No, the PAE shows no confidence in D1/D12 interactions with each other, or with RNAP. Why? Because this structure is solved: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https://www.rcsb.org/structure/6RIE</a:t>
            </a:r>
            <a:r>
              <a:rPr lang="en-US" dirty="0">
                <a:solidFill>
                  <a:srgbClr val="0070C0"/>
                </a:solidFill>
                <a:highlight>
                  <a:srgbClr val="FFFF00"/>
                </a:highlight>
              </a:rPr>
              <a:t>  Why does there appear to be THREE chains for D1/D12 in the PAE?</a:t>
            </a:r>
            <a:endParaRPr lang="en-US" sz="1800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Box 3"/>
          <p:cNvSpPr/>
          <p:nvPr/>
        </p:nvSpPr>
        <p:spPr>
          <a:xfrm>
            <a:off x="0" y="488880"/>
            <a:ext cx="1536403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IpTM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0.77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pTM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= 0.78 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1" name="Picture 4"/>
          <p:cNvPicPr/>
          <p:nvPr/>
        </p:nvPicPr>
        <p:blipFill>
          <a:blip r:embed="rId3"/>
          <a:srcRect t="22535" b="15774"/>
          <a:stretch/>
        </p:blipFill>
        <p:spPr>
          <a:xfrm>
            <a:off x="3841920" y="324486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2" name="Picture 2"/>
          <p:cNvPicPr/>
          <p:nvPr/>
        </p:nvPicPr>
        <p:blipFill>
          <a:blip r:embed="rId4"/>
          <a:stretch/>
        </p:blipFill>
        <p:spPr>
          <a:xfrm>
            <a:off x="8142932" y="4963499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4" name="Picture 233"/>
          <p:cNvPicPr/>
          <p:nvPr/>
        </p:nvPicPr>
        <p:blipFill>
          <a:blip r:embed="rId5"/>
          <a:srcRect l="11186" r="19032"/>
          <a:stretch/>
        </p:blipFill>
        <p:spPr>
          <a:xfrm>
            <a:off x="3659760" y="803344"/>
            <a:ext cx="2513520" cy="2333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9" name="Picture 238"/>
          <p:cNvPicPr/>
          <p:nvPr/>
        </p:nvPicPr>
        <p:blipFill>
          <a:blip r:embed="rId6"/>
          <a:stretch/>
        </p:blipFill>
        <p:spPr>
          <a:xfrm>
            <a:off x="6974732" y="386819"/>
            <a:ext cx="5119560" cy="4378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extBox 1"/>
          <p:cNvSpPr/>
          <p:nvPr/>
        </p:nvSpPr>
        <p:spPr>
          <a:xfrm>
            <a:off x="195120" y="268200"/>
            <a:ext cx="82407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AF3 Model: PAP1_VACCW with MCE_VACCW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Box 2"/>
          <p:cNvSpPr/>
          <p:nvPr/>
        </p:nvSpPr>
        <p:spPr>
          <a:xfrm>
            <a:off x="195120" y="637560"/>
            <a:ext cx="1154484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Analysis: The complex displays high-confidence folding with consistently strong pLDDT scores across both chains. The PAE plot shows uniformly low alignment errors throughout the interface, indicating stable and well-defined interactions between the protein components. No significant high-PAE regions are present, suggesting a rigid and biologically plausible complex structure with minimal flexibility..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Box 3"/>
          <p:cNvSpPr/>
          <p:nvPr/>
        </p:nvSpPr>
        <p:spPr>
          <a:xfrm>
            <a:off x="228600" y="2055600"/>
            <a:ext cx="760680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0.89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0.54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3" name="Picture 4"/>
          <p:cNvPicPr/>
          <p:nvPr/>
        </p:nvPicPr>
        <p:blipFill>
          <a:blip r:embed="rId2"/>
          <a:srcRect t="22535" b="15774"/>
          <a:stretch/>
        </p:blipFill>
        <p:spPr>
          <a:xfrm>
            <a:off x="1991160" y="59436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4" name="Picture 2"/>
          <p:cNvPicPr/>
          <p:nvPr/>
        </p:nvPicPr>
        <p:blipFill>
          <a:blip r:embed="rId3"/>
          <a:stretch/>
        </p:blipFill>
        <p:spPr>
          <a:xfrm>
            <a:off x="8606880" y="61779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5" name="Rectangle 244"/>
          <p:cNvSpPr/>
          <p:nvPr/>
        </p:nvSpPr>
        <p:spPr>
          <a:xfrm>
            <a:off x="5533200" y="2520000"/>
            <a:ext cx="1708560" cy="60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Heterodimer PAP1_VACCW</a:t>
            </a:r>
          </a:p>
        </p:txBody>
      </p:sp>
      <p:sp>
        <p:nvSpPr>
          <p:cNvPr id="246" name="Rectangle 245"/>
          <p:cNvSpPr/>
          <p:nvPr/>
        </p:nvSpPr>
        <p:spPr>
          <a:xfrm>
            <a:off x="4462920" y="5486400"/>
            <a:ext cx="170856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MCE_VACCW</a:t>
            </a:r>
          </a:p>
        </p:txBody>
      </p:sp>
      <p:sp>
        <p:nvSpPr>
          <p:cNvPr id="247" name="Straight Connector 246"/>
          <p:cNvSpPr/>
          <p:nvPr/>
        </p:nvSpPr>
        <p:spPr>
          <a:xfrm>
            <a:off x="5943600" y="3018600"/>
            <a:ext cx="360" cy="41040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Straight Connector 247"/>
          <p:cNvSpPr/>
          <p:nvPr/>
        </p:nvSpPr>
        <p:spPr>
          <a:xfrm flipV="1">
            <a:off x="5029200" y="5029200"/>
            <a:ext cx="360" cy="45720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9" name="Picture 248"/>
          <p:cNvPicPr/>
          <p:nvPr/>
        </p:nvPicPr>
        <p:blipFill>
          <a:blip r:embed="rId4"/>
          <a:stretch/>
        </p:blipFill>
        <p:spPr>
          <a:xfrm>
            <a:off x="7927560" y="1828800"/>
            <a:ext cx="3959640" cy="4305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0" name="Picture 249"/>
          <p:cNvPicPr/>
          <p:nvPr/>
        </p:nvPicPr>
        <p:blipFill>
          <a:blip r:embed="rId5"/>
          <a:stretch/>
        </p:blipFill>
        <p:spPr>
          <a:xfrm rot="5340600">
            <a:off x="514440" y="2771280"/>
            <a:ext cx="2890080" cy="3346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1" name="Picture 250"/>
          <p:cNvPicPr/>
          <p:nvPr/>
        </p:nvPicPr>
        <p:blipFill>
          <a:blip r:embed="rId6"/>
          <a:stretch/>
        </p:blipFill>
        <p:spPr>
          <a:xfrm>
            <a:off x="4114800" y="3200400"/>
            <a:ext cx="2755800" cy="2286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Box 7"/>
          <p:cNvSpPr/>
          <p:nvPr/>
        </p:nvSpPr>
        <p:spPr>
          <a:xfrm>
            <a:off x="195120" y="0"/>
            <a:ext cx="11544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ChimeraX Model: PAP1_VACCW &amp; MCE_VACCW complex + RNAP (RP147, RP132, RP35, RP30, RP22,RP19, RP18, RP07)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with capping enzyme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Box 8"/>
          <p:cNvSpPr/>
          <p:nvPr/>
        </p:nvSpPr>
        <p:spPr>
          <a:xfrm>
            <a:off x="195120" y="637560"/>
            <a:ext cx="115448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Note: I tried to combine RPO and the PAP1_VACCW &amp; MCE_VACCW complex in AF3, but it wasn’t working (12 proteins). I put them both in ChimeraX, but am not too sure on how to interpret or analyze their interaction.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Box 9"/>
          <p:cNvSpPr/>
          <p:nvPr/>
        </p:nvSpPr>
        <p:spPr>
          <a:xfrm>
            <a:off x="228600" y="2055600"/>
            <a:ext cx="7606800" cy="91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Rectangle 254"/>
          <p:cNvSpPr/>
          <p:nvPr/>
        </p:nvSpPr>
        <p:spPr>
          <a:xfrm>
            <a:off x="5533200" y="2520000"/>
            <a:ext cx="1708560" cy="60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Heterodimer PAP1_VACCW</a:t>
            </a:r>
          </a:p>
        </p:txBody>
      </p:sp>
      <p:sp>
        <p:nvSpPr>
          <p:cNvPr id="256" name="Rectangle 255"/>
          <p:cNvSpPr/>
          <p:nvPr/>
        </p:nvSpPr>
        <p:spPr>
          <a:xfrm>
            <a:off x="4572000" y="6054120"/>
            <a:ext cx="1708560" cy="34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MCE_VACCW</a:t>
            </a:r>
          </a:p>
        </p:txBody>
      </p:sp>
      <p:pic>
        <p:nvPicPr>
          <p:cNvPr id="257" name="Picture 256"/>
          <p:cNvPicPr/>
          <p:nvPr/>
        </p:nvPicPr>
        <p:blipFill>
          <a:blip r:embed="rId2"/>
          <a:stretch/>
        </p:blipFill>
        <p:spPr>
          <a:xfrm>
            <a:off x="295200" y="2610000"/>
            <a:ext cx="4276080" cy="3332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8" name="Straight Connector 257"/>
          <p:cNvSpPr/>
          <p:nvPr/>
        </p:nvSpPr>
        <p:spPr>
          <a:xfrm flipH="1" flipV="1">
            <a:off x="3429000" y="5715000"/>
            <a:ext cx="1600200" cy="22860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Straight Connector 258"/>
          <p:cNvSpPr/>
          <p:nvPr/>
        </p:nvSpPr>
        <p:spPr>
          <a:xfrm flipH="1">
            <a:off x="2743200" y="3429000"/>
            <a:ext cx="3657600" cy="91440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Box 10"/>
          <p:cNvSpPr/>
          <p:nvPr/>
        </p:nvSpPr>
        <p:spPr>
          <a:xfrm>
            <a:off x="195120" y="268200"/>
            <a:ext cx="1077768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Model: RNAP (RP147, RP132, RP35, RP30, RP22,RP19, RP18, RP07)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 with RAP94_VACCW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Box 11"/>
          <p:cNvSpPr/>
          <p:nvPr/>
        </p:nvSpPr>
        <p:spPr>
          <a:xfrm>
            <a:off x="195120" y="637560"/>
            <a:ext cx="1154484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Analysis: The Rpo complex with Rap94 exhibits high overall confidence, with strong pLDDT scores indicating well-folded domains. The PAE plot shows predominantly low alignment errors, suggesting stable interactions between the components. The IPTM and PTM also suggest the possibility of a binary interaction.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Box 12"/>
          <p:cNvSpPr/>
          <p:nvPr/>
        </p:nvSpPr>
        <p:spPr>
          <a:xfrm>
            <a:off x="228600" y="2055600"/>
            <a:ext cx="760680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0.91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3" name="Picture 5"/>
          <p:cNvPicPr/>
          <p:nvPr/>
        </p:nvPicPr>
        <p:blipFill>
          <a:blip r:embed="rId2"/>
          <a:srcRect t="22535" b="15774"/>
          <a:stretch/>
        </p:blipFill>
        <p:spPr>
          <a:xfrm>
            <a:off x="1991160" y="596304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4" name="Picture 6"/>
          <p:cNvPicPr/>
          <p:nvPr/>
        </p:nvPicPr>
        <p:blipFill>
          <a:blip r:embed="rId3"/>
          <a:stretch/>
        </p:blipFill>
        <p:spPr>
          <a:xfrm>
            <a:off x="8606880" y="61779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5" name="Rectangle 264"/>
          <p:cNvSpPr/>
          <p:nvPr/>
        </p:nvSpPr>
        <p:spPr>
          <a:xfrm>
            <a:off x="5377320" y="6008400"/>
            <a:ext cx="1708560" cy="62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RAP94_VACCW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Straight Connector 265"/>
          <p:cNvSpPr/>
          <p:nvPr/>
        </p:nvSpPr>
        <p:spPr>
          <a:xfrm flipV="1">
            <a:off x="5029200" y="5029200"/>
            <a:ext cx="360" cy="45720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Picture 266"/>
          <p:cNvPicPr/>
          <p:nvPr/>
        </p:nvPicPr>
        <p:blipFill>
          <a:blip r:embed="rId4"/>
          <a:stretch/>
        </p:blipFill>
        <p:spPr>
          <a:xfrm>
            <a:off x="7314840" y="2513880"/>
            <a:ext cx="4800240" cy="3429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8" name="Picture 267"/>
          <p:cNvPicPr/>
          <p:nvPr/>
        </p:nvPicPr>
        <p:blipFill>
          <a:blip r:embed="rId5"/>
          <a:srcRect l="21725" r="21730"/>
          <a:stretch/>
        </p:blipFill>
        <p:spPr>
          <a:xfrm>
            <a:off x="370080" y="3200400"/>
            <a:ext cx="2372400" cy="272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9" name="Picture 268"/>
          <p:cNvPicPr/>
          <p:nvPr/>
        </p:nvPicPr>
        <p:blipFill>
          <a:blip r:embed="rId6"/>
          <a:srcRect l="26692" r="23407"/>
          <a:stretch/>
        </p:blipFill>
        <p:spPr>
          <a:xfrm>
            <a:off x="3200400" y="2520000"/>
            <a:ext cx="2653920" cy="3447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0" name="Straight Connector 269"/>
          <p:cNvSpPr/>
          <p:nvPr/>
        </p:nvSpPr>
        <p:spPr>
          <a:xfrm flipH="1" flipV="1">
            <a:off x="4800600" y="5715000"/>
            <a:ext cx="1143000" cy="22860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xtBox 35"/>
          <p:cNvSpPr/>
          <p:nvPr/>
        </p:nvSpPr>
        <p:spPr>
          <a:xfrm>
            <a:off x="195120" y="268200"/>
            <a:ext cx="10548720" cy="143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RPO missing RP147 subunit with Cap folded with MCE_VACCW and PAP1 complex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Box 64"/>
          <p:cNvSpPr/>
          <p:nvPr/>
        </p:nvSpPr>
        <p:spPr>
          <a:xfrm>
            <a:off x="195120" y="914400"/>
            <a:ext cx="11544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Analysis: Seems to have medium confidence from PAE and pTM, ipTM. I could not show it as cartoon on ChimeraX and I found this problem for all that involved RPO.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Box 65"/>
          <p:cNvSpPr/>
          <p:nvPr/>
        </p:nvSpPr>
        <p:spPr>
          <a:xfrm>
            <a:off x="195120" y="1371600"/>
            <a:ext cx="660276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0.51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0.54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4" name="Picture 39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5" name="Picture 40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76" name="Straight Arrow Connector 35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277" name="Straight Arrow Connector 36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278" name="Picture 277"/>
          <p:cNvPicPr/>
          <p:nvPr/>
        </p:nvPicPr>
        <p:blipFill>
          <a:blip r:embed="rId4"/>
          <a:stretch/>
        </p:blipFill>
        <p:spPr>
          <a:xfrm>
            <a:off x="228600" y="2514600"/>
            <a:ext cx="3699000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9" name="Picture 278"/>
          <p:cNvPicPr/>
          <p:nvPr/>
        </p:nvPicPr>
        <p:blipFill>
          <a:blip r:embed="rId5"/>
          <a:stretch/>
        </p:blipFill>
        <p:spPr>
          <a:xfrm>
            <a:off x="3868560" y="2743200"/>
            <a:ext cx="321876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0" name="Picture 279"/>
          <p:cNvPicPr/>
          <p:nvPr/>
        </p:nvPicPr>
        <p:blipFill>
          <a:blip r:embed="rId6"/>
          <a:stretch/>
        </p:blipFill>
        <p:spPr>
          <a:xfrm>
            <a:off x="7086600" y="1552680"/>
            <a:ext cx="4392720" cy="4674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Box 69"/>
          <p:cNvSpPr/>
          <p:nvPr/>
        </p:nvSpPr>
        <p:spPr>
          <a:xfrm>
            <a:off x="195120" y="268200"/>
            <a:ext cx="10548720" cy="103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RNAP (RP147, RP132, RP35, RP30, RP22,RP19, RP18, RP07) with RAP94_VACCW and TOP1_VACCW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Box 70"/>
          <p:cNvSpPr/>
          <p:nvPr/>
        </p:nvSpPr>
        <p:spPr>
          <a:xfrm>
            <a:off x="195120" y="1007640"/>
            <a:ext cx="11544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Analysis: Seems to have high confidence from PAE and pTM, ipTM.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Box 71"/>
          <p:cNvSpPr/>
          <p:nvPr/>
        </p:nvSpPr>
        <p:spPr>
          <a:xfrm>
            <a:off x="195120" y="1371600"/>
            <a:ext cx="660276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0.85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0.86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4" name="Picture 43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5" name="Picture 44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86" name="Straight Arrow Connector 39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287" name="Straight Arrow Connector 40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288" name="Picture 287"/>
          <p:cNvPicPr/>
          <p:nvPr/>
        </p:nvPicPr>
        <p:blipFill>
          <a:blip r:embed="rId4"/>
          <a:stretch/>
        </p:blipFill>
        <p:spPr>
          <a:xfrm>
            <a:off x="7086600" y="1552680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9" name="Picture 288"/>
          <p:cNvPicPr/>
          <p:nvPr/>
        </p:nvPicPr>
        <p:blipFill>
          <a:blip r:embed="rId5"/>
          <a:stretch/>
        </p:blipFill>
        <p:spPr>
          <a:xfrm>
            <a:off x="3868560" y="2743200"/>
            <a:ext cx="321876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0" name="Picture 289"/>
          <p:cNvPicPr/>
          <p:nvPr/>
        </p:nvPicPr>
        <p:blipFill>
          <a:blip r:embed="rId6"/>
          <a:stretch/>
        </p:blipFill>
        <p:spPr>
          <a:xfrm>
            <a:off x="228600" y="2514600"/>
            <a:ext cx="3699000" cy="3395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Box 72"/>
          <p:cNvSpPr/>
          <p:nvPr/>
        </p:nvSpPr>
        <p:spPr>
          <a:xfrm>
            <a:off x="195120" y="268200"/>
            <a:ext cx="10548720" cy="103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RNAP (RP147, RP132, RP35, RP30, RP22,RP19, RP18, RP07) with RAP94_VACCW and NPH2_VACCW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Box 73"/>
          <p:cNvSpPr/>
          <p:nvPr/>
        </p:nvSpPr>
        <p:spPr>
          <a:xfrm>
            <a:off x="195120" y="942840"/>
            <a:ext cx="11544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Analysis: Seems to have high confidence from PAE and pTM, ipTM.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Box 74"/>
          <p:cNvSpPr/>
          <p:nvPr/>
        </p:nvSpPr>
        <p:spPr>
          <a:xfrm>
            <a:off x="195120" y="1371600"/>
            <a:ext cx="660276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0.81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0.83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4" name="Picture 45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5" name="Picture 46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96" name="Straight Arrow Connector 41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297" name="Straight Arrow Connector 42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298" name="Picture 297"/>
          <p:cNvPicPr/>
          <p:nvPr/>
        </p:nvPicPr>
        <p:blipFill>
          <a:blip r:embed="rId4"/>
          <a:stretch/>
        </p:blipFill>
        <p:spPr>
          <a:xfrm>
            <a:off x="228600" y="2514600"/>
            <a:ext cx="3699000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298"/>
          <p:cNvPicPr/>
          <p:nvPr/>
        </p:nvPicPr>
        <p:blipFill>
          <a:blip r:embed="rId5"/>
          <a:stretch/>
        </p:blipFill>
        <p:spPr>
          <a:xfrm>
            <a:off x="3868560" y="2743200"/>
            <a:ext cx="321876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0" name="Picture 299"/>
          <p:cNvPicPr/>
          <p:nvPr/>
        </p:nvPicPr>
        <p:blipFill>
          <a:blip r:embed="rId6"/>
          <a:stretch/>
        </p:blipFill>
        <p:spPr>
          <a:xfrm>
            <a:off x="7086600" y="1552680"/>
            <a:ext cx="4392720" cy="4674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Box 66"/>
          <p:cNvSpPr/>
          <p:nvPr/>
        </p:nvSpPr>
        <p:spPr>
          <a:xfrm>
            <a:off x="195120" y="268200"/>
            <a:ext cx="10548720" cy="103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RNAP (RP147, RP132, RP35, RP30, RP22,RP19, RP18, RP07) with RAP94_VACCW and L3_VACCW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Box 67"/>
          <p:cNvSpPr/>
          <p:nvPr/>
        </p:nvSpPr>
        <p:spPr>
          <a:xfrm>
            <a:off x="195120" y="914400"/>
            <a:ext cx="11544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Analysis: Seems to have high confidence from PAE and pTM, ipTM.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Box 68"/>
          <p:cNvSpPr/>
          <p:nvPr/>
        </p:nvSpPr>
        <p:spPr>
          <a:xfrm>
            <a:off x="195120" y="1371600"/>
            <a:ext cx="660276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0.84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0.86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4" name="Picture 41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5" name="Picture 42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06" name="Straight Arrow Connector 37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307" name="Straight Arrow Connector 38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308" name="Picture 307"/>
          <p:cNvPicPr/>
          <p:nvPr/>
        </p:nvPicPr>
        <p:blipFill>
          <a:blip r:embed="rId4"/>
          <a:stretch/>
        </p:blipFill>
        <p:spPr>
          <a:xfrm>
            <a:off x="3868560" y="2743200"/>
            <a:ext cx="321876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9" name="Picture 308"/>
          <p:cNvPicPr/>
          <p:nvPr/>
        </p:nvPicPr>
        <p:blipFill>
          <a:blip r:embed="rId5"/>
          <a:stretch/>
        </p:blipFill>
        <p:spPr>
          <a:xfrm>
            <a:off x="228600" y="2514600"/>
            <a:ext cx="3699000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0" name="Picture 309"/>
          <p:cNvPicPr/>
          <p:nvPr/>
        </p:nvPicPr>
        <p:blipFill>
          <a:blip r:embed="rId6"/>
          <a:stretch/>
        </p:blipFill>
        <p:spPr>
          <a:xfrm>
            <a:off x="7086600" y="1552680"/>
            <a:ext cx="4392720" cy="4674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TextBox 78"/>
          <p:cNvSpPr/>
          <p:nvPr/>
        </p:nvSpPr>
        <p:spPr>
          <a:xfrm>
            <a:off x="195120" y="268200"/>
            <a:ext cx="10548720" cy="103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RNAP (RP147, RP132, RP35, RP30, RP22,RP19, RP18, RP07) with RAP94_VACCW and PAP1_VACCW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Box 79"/>
          <p:cNvSpPr/>
          <p:nvPr/>
        </p:nvSpPr>
        <p:spPr>
          <a:xfrm>
            <a:off x="195120" y="914400"/>
            <a:ext cx="11544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Analysis: Seems to have high confidence from PAE and pTM, ipTM.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Box 80"/>
          <p:cNvSpPr/>
          <p:nvPr/>
        </p:nvSpPr>
        <p:spPr>
          <a:xfrm>
            <a:off x="195120" y="1371600"/>
            <a:ext cx="660276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0.82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0.84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4" name="Picture 49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5" name="Picture 50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16" name="Straight Arrow Connector 45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317" name="Straight Arrow Connector 46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318" name="Picture 317"/>
          <p:cNvPicPr/>
          <p:nvPr/>
        </p:nvPicPr>
        <p:blipFill>
          <a:blip r:embed="rId4"/>
          <a:stretch/>
        </p:blipFill>
        <p:spPr>
          <a:xfrm>
            <a:off x="228600" y="2514600"/>
            <a:ext cx="3699000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9" name="Picture 318"/>
          <p:cNvPicPr/>
          <p:nvPr/>
        </p:nvPicPr>
        <p:blipFill>
          <a:blip r:embed="rId5"/>
          <a:stretch/>
        </p:blipFill>
        <p:spPr>
          <a:xfrm>
            <a:off x="7086600" y="1552680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0" name="Picture 319"/>
          <p:cNvPicPr/>
          <p:nvPr/>
        </p:nvPicPr>
        <p:blipFill>
          <a:blip r:embed="rId6"/>
          <a:stretch/>
        </p:blipFill>
        <p:spPr>
          <a:xfrm>
            <a:off x="3868560" y="2743200"/>
            <a:ext cx="3218760" cy="2974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Box 75"/>
          <p:cNvSpPr/>
          <p:nvPr/>
        </p:nvSpPr>
        <p:spPr>
          <a:xfrm>
            <a:off x="195120" y="268200"/>
            <a:ext cx="10548720" cy="143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RNAP (RP147, RP132, RP35, RP30, RP22,RP19, RP18, RP07) with RAP94_VACCW and NTP1_VACCW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Box 76"/>
          <p:cNvSpPr/>
          <p:nvPr/>
        </p:nvSpPr>
        <p:spPr>
          <a:xfrm>
            <a:off x="195120" y="914400"/>
            <a:ext cx="11544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Analysis: Seems to have high confidence from PAE and pTM, ipTM.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Box 77"/>
          <p:cNvSpPr/>
          <p:nvPr/>
        </p:nvSpPr>
        <p:spPr>
          <a:xfrm>
            <a:off x="195120" y="1371600"/>
            <a:ext cx="660276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0.89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4" name="Picture 47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5" name="Picture 48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26" name="Straight Arrow Connector 43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327" name="Straight Arrow Connector 44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328" name="Picture 327"/>
          <p:cNvPicPr/>
          <p:nvPr/>
        </p:nvPicPr>
        <p:blipFill>
          <a:blip r:embed="rId4"/>
          <a:stretch/>
        </p:blipFill>
        <p:spPr>
          <a:xfrm>
            <a:off x="228600" y="2514600"/>
            <a:ext cx="3699000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9" name="Picture 328"/>
          <p:cNvPicPr/>
          <p:nvPr/>
        </p:nvPicPr>
        <p:blipFill>
          <a:blip r:embed="rId5"/>
          <a:stretch/>
        </p:blipFill>
        <p:spPr>
          <a:xfrm>
            <a:off x="7086600" y="1552680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0" name="Picture 329"/>
          <p:cNvPicPr/>
          <p:nvPr/>
        </p:nvPicPr>
        <p:blipFill>
          <a:blip r:embed="rId6"/>
          <a:stretch/>
        </p:blipFill>
        <p:spPr>
          <a:xfrm>
            <a:off x="3868560" y="2743200"/>
            <a:ext cx="3218760" cy="2974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Box 81"/>
          <p:cNvSpPr/>
          <p:nvPr/>
        </p:nvSpPr>
        <p:spPr>
          <a:xfrm>
            <a:off x="195120" y="268200"/>
            <a:ext cx="10548720" cy="143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RNAP (RP147, RP132, RP35, RP30, RP22,RP19, RP18, RP07) with RAP94_VACCW and I6_VACCW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Box 82"/>
          <p:cNvSpPr/>
          <p:nvPr/>
        </p:nvSpPr>
        <p:spPr>
          <a:xfrm>
            <a:off x="195120" y="914400"/>
            <a:ext cx="11544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Analysis: Seems to have high confidence from PAE and pTM, ipTM.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Box 83"/>
          <p:cNvSpPr/>
          <p:nvPr/>
        </p:nvSpPr>
        <p:spPr>
          <a:xfrm>
            <a:off x="195120" y="1371600"/>
            <a:ext cx="660276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0.83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0.85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4" name="Picture 51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5" name="Picture 52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36" name="Straight Arrow Connector 47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337" name="Straight Arrow Connector 48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338" name="Picture 337"/>
          <p:cNvPicPr/>
          <p:nvPr/>
        </p:nvPicPr>
        <p:blipFill>
          <a:blip r:embed="rId4"/>
          <a:stretch/>
        </p:blipFill>
        <p:spPr>
          <a:xfrm>
            <a:off x="228600" y="2514600"/>
            <a:ext cx="3699000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9" name="Picture 338"/>
          <p:cNvPicPr/>
          <p:nvPr/>
        </p:nvPicPr>
        <p:blipFill>
          <a:blip r:embed="rId5"/>
          <a:stretch/>
        </p:blipFill>
        <p:spPr>
          <a:xfrm>
            <a:off x="3868560" y="2743200"/>
            <a:ext cx="321876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0" name="Picture 339"/>
          <p:cNvPicPr/>
          <p:nvPr/>
        </p:nvPicPr>
        <p:blipFill>
          <a:blip r:embed="rId6"/>
          <a:stretch/>
        </p:blipFill>
        <p:spPr>
          <a:xfrm>
            <a:off x="7086600" y="1552680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1" name="Straight Connector 340"/>
          <p:cNvSpPr/>
          <p:nvPr/>
        </p:nvSpPr>
        <p:spPr>
          <a:xfrm flipH="1" flipV="1">
            <a:off x="5257800" y="5486400"/>
            <a:ext cx="685800" cy="45720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Box 89"/>
          <p:cNvSpPr/>
          <p:nvPr/>
        </p:nvSpPr>
        <p:spPr>
          <a:xfrm>
            <a:off x="4876560" y="5942520"/>
            <a:ext cx="66027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I6_VACCW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extBox 4"/>
          <p:cNvSpPr/>
          <p:nvPr/>
        </p:nvSpPr>
        <p:spPr>
          <a:xfrm>
            <a:off x="195120" y="268200"/>
            <a:ext cx="10548720" cy="137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NPH2_VACCW &amp; NTP1_VACCW &amp; L3_VACCW </a:t>
            </a:r>
            <a:r>
              <a:rPr lang="en-US" sz="1400" b="0" u="none" strike="noStrike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Nucleoside triphosphatase II (NTPase II)/I8R &amp; Nucleoside triphosphate phosphohydrolase I (NPH I)/D11L &amp; Protein L3/L3L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Box 5"/>
          <p:cNvSpPr/>
          <p:nvPr/>
        </p:nvSpPr>
        <p:spPr>
          <a:xfrm>
            <a:off x="195120" y="914400"/>
            <a:ext cx="11544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Reason added: June 24 email said to try combinations of these proteins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Box 84"/>
          <p:cNvSpPr/>
          <p:nvPr/>
        </p:nvSpPr>
        <p:spPr>
          <a:xfrm>
            <a:off x="195120" y="1371600"/>
            <a:ext cx="660276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0.17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0.45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6" name="Picture 8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7" name="Picture 53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48" name="Straight Arrow Connector 3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349" name="Straight Arrow Connector 49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350" name="Picture 349"/>
          <p:cNvPicPr/>
          <p:nvPr/>
        </p:nvPicPr>
        <p:blipFill>
          <a:blip r:embed="rId4"/>
          <a:stretch/>
        </p:blipFill>
        <p:spPr>
          <a:xfrm>
            <a:off x="228600" y="2514600"/>
            <a:ext cx="3699000" cy="339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1" name="Picture 350"/>
          <p:cNvPicPr/>
          <p:nvPr/>
        </p:nvPicPr>
        <p:blipFill>
          <a:blip r:embed="rId5"/>
          <a:stretch/>
        </p:blipFill>
        <p:spPr>
          <a:xfrm>
            <a:off x="3868560" y="2743200"/>
            <a:ext cx="321876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2" name="Picture 351"/>
          <p:cNvPicPr/>
          <p:nvPr/>
        </p:nvPicPr>
        <p:blipFill>
          <a:blip r:embed="rId6"/>
          <a:stretch/>
        </p:blipFill>
        <p:spPr>
          <a:xfrm>
            <a:off x="7086600" y="1552680"/>
            <a:ext cx="4392720" cy="4674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extBox 86"/>
          <p:cNvSpPr/>
          <p:nvPr/>
        </p:nvSpPr>
        <p:spPr>
          <a:xfrm>
            <a:off x="195120" y="268200"/>
            <a:ext cx="10548720" cy="131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  I6_VACCW  &amp;  L3_VACCW</a:t>
            </a:r>
            <a:r>
              <a:rPr lang="en-US" sz="1800" b="0" u="none" strike="noStrike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Telomere-binding protein I6/I6L &amp; Protein L3/L3L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Box 87"/>
          <p:cNvSpPr/>
          <p:nvPr/>
        </p:nvSpPr>
        <p:spPr>
          <a:xfrm>
            <a:off x="195120" y="914400"/>
            <a:ext cx="11544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Reason added: June 24 email said to try combinations of these proteins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Box 88"/>
          <p:cNvSpPr/>
          <p:nvPr/>
        </p:nvSpPr>
        <p:spPr>
          <a:xfrm>
            <a:off x="195120" y="1371600"/>
            <a:ext cx="6602760" cy="9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0.28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6" name="Picture 54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7" name="Picture 55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58" name="Straight Arrow Connector 50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359" name="Straight Arrow Connector 51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360" name="Picture 359"/>
          <p:cNvPicPr/>
          <p:nvPr/>
        </p:nvPicPr>
        <p:blipFill>
          <a:blip r:embed="rId4"/>
          <a:stretch/>
        </p:blipFill>
        <p:spPr>
          <a:xfrm>
            <a:off x="7086600" y="1552680"/>
            <a:ext cx="4392720" cy="467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1" name="Picture 360"/>
          <p:cNvPicPr/>
          <p:nvPr/>
        </p:nvPicPr>
        <p:blipFill>
          <a:blip r:embed="rId5"/>
          <a:stretch/>
        </p:blipFill>
        <p:spPr>
          <a:xfrm>
            <a:off x="3868560" y="2743200"/>
            <a:ext cx="3218760" cy="29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2" name="Picture 361"/>
          <p:cNvPicPr/>
          <p:nvPr/>
        </p:nvPicPr>
        <p:blipFill>
          <a:blip r:embed="rId6"/>
          <a:stretch/>
        </p:blipFill>
        <p:spPr>
          <a:xfrm>
            <a:off x="228600" y="2514600"/>
            <a:ext cx="3699000" cy="3395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TextBox 90"/>
          <p:cNvSpPr/>
          <p:nvPr/>
        </p:nvSpPr>
        <p:spPr>
          <a:xfrm>
            <a:off x="195120" y="268200"/>
            <a:ext cx="10548720" cy="131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AF3 Model (on ChimeraX):   L3_VACCW and NTP1_VACCW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>
                <a:solidFill>
                  <a:srgbClr val="C9211E"/>
                </a:solidFill>
                <a:effectLst/>
                <a:uFillTx/>
                <a:latin typeface="Aptos"/>
                <a:ea typeface="Microsoft YaHei"/>
              </a:rPr>
              <a:t>Nucleoside triphosphate phosphohydrolase I (NPH I)/D11L Telomere-binding protein I6/I6L &amp; Protein L3/L3L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Box 91"/>
          <p:cNvSpPr/>
          <p:nvPr/>
        </p:nvSpPr>
        <p:spPr>
          <a:xfrm>
            <a:off x="195120" y="914400"/>
            <a:ext cx="11544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Reason added: Could not add these with RPO + RAP 94 (maybe this is useful?)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TextBox 92"/>
          <p:cNvSpPr/>
          <p:nvPr/>
        </p:nvSpPr>
        <p:spPr>
          <a:xfrm>
            <a:off x="195120" y="1371600"/>
            <a:ext cx="6602760" cy="91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ipTM = 0.34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pTM = 0.61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6" name="Picture 56"/>
          <p:cNvPicPr/>
          <p:nvPr/>
        </p:nvPicPr>
        <p:blipFill>
          <a:blip r:embed="rId2"/>
          <a:srcRect t="22535" b="15774"/>
          <a:stretch/>
        </p:blipFill>
        <p:spPr>
          <a:xfrm>
            <a:off x="2286000" y="6172200"/>
            <a:ext cx="2373120" cy="36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7" name="Picture 57"/>
          <p:cNvPicPr/>
          <p:nvPr/>
        </p:nvPicPr>
        <p:blipFill>
          <a:blip r:embed="rId3"/>
          <a:stretch/>
        </p:blipFill>
        <p:spPr>
          <a:xfrm>
            <a:off x="8065080" y="6363360"/>
            <a:ext cx="2907360" cy="26568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68" name="Straight Arrow Connector 52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cxnSp>
        <p:nvCxnSpPr>
          <p:cNvPr id="369" name="Straight Arrow Connector 53"/>
          <p:cNvCxnSpPr/>
          <p:nvPr/>
        </p:nvCxnSpPr>
        <p:spPr>
          <a:xfrm>
            <a:off x="1689120" y="2812320"/>
            <a:ext cx="720" cy="720"/>
          </a:xfrm>
          <a:prstGeom prst="straightConnector1">
            <a:avLst/>
          </a:prstGeom>
          <a:ln w="0">
            <a:solidFill>
              <a:srgbClr val="156082"/>
            </a:solidFill>
            <a:tailEnd type="triangle" w="med" len="med"/>
          </a:ln>
        </p:spPr>
      </p:cxnSp>
      <p:pic>
        <p:nvPicPr>
          <p:cNvPr id="370" name="Picture 369"/>
          <p:cNvPicPr/>
          <p:nvPr/>
        </p:nvPicPr>
        <p:blipFill>
          <a:blip r:embed="rId4"/>
          <a:stretch/>
        </p:blipFill>
        <p:spPr>
          <a:xfrm>
            <a:off x="228600" y="2743200"/>
            <a:ext cx="3533760" cy="320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1" name="Picture 370"/>
          <p:cNvPicPr/>
          <p:nvPr/>
        </p:nvPicPr>
        <p:blipFill>
          <a:blip r:embed="rId5"/>
          <a:stretch/>
        </p:blipFill>
        <p:spPr>
          <a:xfrm>
            <a:off x="3336120" y="2448000"/>
            <a:ext cx="3750480" cy="3495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2" name="Picture 371"/>
          <p:cNvPicPr/>
          <p:nvPr/>
        </p:nvPicPr>
        <p:blipFill>
          <a:blip r:embed="rId6"/>
          <a:stretch/>
        </p:blipFill>
        <p:spPr>
          <a:xfrm>
            <a:off x="7315200" y="1933560"/>
            <a:ext cx="4003920" cy="4238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20981</TotalTime>
  <Words>2068</Words>
  <Application>Microsoft Office PowerPoint</Application>
  <PresentationFormat>Widescreen</PresentationFormat>
  <Paragraphs>158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Microsoft YaHei</vt:lpstr>
      <vt:lpstr>Aptos</vt:lpstr>
      <vt:lpstr>Aptos Display</vt:lpstr>
      <vt:lpstr>Arial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Paul Gershon</dc:creator>
  <dc:description/>
  <cp:lastModifiedBy>Paul Gershon</cp:lastModifiedBy>
  <cp:revision>46</cp:revision>
  <dcterms:created xsi:type="dcterms:W3CDTF">2025-05-27T18:18:13Z</dcterms:created>
  <dcterms:modified xsi:type="dcterms:W3CDTF">2025-07-14T19:00:05Z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Widescreen</vt:lpwstr>
  </property>
  <property fmtid="{D5CDD505-2E9C-101B-9397-08002B2CF9AE}" pid="4" name="Slides">
    <vt:i4>4</vt:i4>
  </property>
</Properties>
</file>